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2"/>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varScale="1">
        <p:scale>
          <a:sx n="74" d="100"/>
          <a:sy n="74" d="100"/>
        </p:scale>
        <p:origin x="-7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4B234C-A8A3-403C-A921-45787FC6B035}"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51AEEA-DE85-4E8D-90E3-C946EFA8FD11}" type="slidenum">
              <a:rPr lang="ar-EG" smtClean="0"/>
              <a:t>‹#›</a:t>
            </a:fld>
            <a:endParaRPr lang="ar-EG"/>
          </a:p>
        </p:txBody>
      </p:sp>
    </p:spTree>
    <p:extLst>
      <p:ext uri="{BB962C8B-B14F-4D97-AF65-F5344CB8AC3E}">
        <p14:creationId xmlns:p14="http://schemas.microsoft.com/office/powerpoint/2010/main" val="3805964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772400" cy="1143000"/>
          </a:xfrm>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814A5A-F9A3-4337-8D4D-1F95AD59BF54}" type="slidenum">
              <a:rPr lang="ar-SA"/>
              <a:pPr>
                <a:defRPr/>
              </a:pPr>
              <a:t>‹#›</a:t>
            </a:fld>
            <a:endParaRPr lang="en-US"/>
          </a:p>
        </p:txBody>
      </p:sp>
    </p:spTree>
    <p:extLst>
      <p:ext uri="{BB962C8B-B14F-4D97-AF65-F5344CB8AC3E}">
        <p14:creationId xmlns:p14="http://schemas.microsoft.com/office/powerpoint/2010/main" val="105373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07/08/1441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bafree.net/arabneuropsych/&#1589;&#1608;&#1585;_&#1575;&#1604;&#1580;&#1607;&#1575;&#1586;_&#1575;&#1604;&#1593;&#1589;&#1576;&#1610;.htm" TargetMode="External"/><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bafree.net/arabneuropsych/Spinalnerv.ht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bafree.net/arabneuropsych/C.N.S.htm" TargetMode="External"/><Relationship Id="rId2" Type="http://schemas.openxmlformats.org/officeDocument/2006/relationships/hyperlink" Target="http://bafree.net/arabneuropsych/&#1589;&#1608;&#1585;_&#1575;&#1604;&#1580;&#1607;&#1575;&#1586;_&#1575;&#1604;&#1593;&#1589;&#1576;&#1610;.ht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bafree.net/arabneuropsych/&#1589;&#1608;&#1585;_&#1575;&#1604;&#1580;&#1607;&#1575;&#1586;_&#1575;&#1604;&#1593;&#1589;&#1576;&#1610;.ht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323850" y="333375"/>
            <a:ext cx="8496300" cy="6119813"/>
          </a:xfrm>
        </p:spPr>
        <p:txBody>
          <a:bodyPr rtlCol="1">
            <a:normAutofit/>
          </a:bodyPr>
          <a:lstStyle/>
          <a:p>
            <a:pPr algn="justLow" eaLnBrk="1" fontAlgn="auto" hangingPunct="1">
              <a:spcAft>
                <a:spcPts val="0"/>
              </a:spcAft>
              <a:defRPr/>
            </a:pPr>
            <a:endParaRPr lang="ar-SA" sz="4800" b="1" dirty="0" smtClean="0">
              <a:solidFill>
                <a:srgbClr val="7030A0"/>
              </a:solidFill>
            </a:endParaRPr>
          </a:p>
          <a:p>
            <a:pPr eaLnBrk="1" fontAlgn="auto" hangingPunct="1">
              <a:spcAft>
                <a:spcPts val="0"/>
              </a:spcAft>
              <a:defRPr/>
            </a:pPr>
            <a:endParaRPr lang="en-US" sz="4800" b="1" dirty="0" smtClean="0">
              <a:cs typeface="Arial" pitchFamily="34" charset="0"/>
            </a:endParaRPr>
          </a:p>
        </p:txBody>
      </p:sp>
      <p:sp>
        <p:nvSpPr>
          <p:cNvPr id="2" name="Round Same Side Corner Rectangle 1"/>
          <p:cNvSpPr/>
          <p:nvPr/>
        </p:nvSpPr>
        <p:spPr>
          <a:xfrm>
            <a:off x="467544" y="188640"/>
            <a:ext cx="7704856" cy="5544616"/>
          </a:xfrm>
          <a:prstGeom prst="round2SameRect">
            <a:avLst/>
          </a:prstGeom>
        </p:spPr>
        <p:style>
          <a:lnRef idx="0">
            <a:schemeClr val="accent1"/>
          </a:lnRef>
          <a:fillRef idx="3">
            <a:schemeClr val="accent1"/>
          </a:fillRef>
          <a:effectRef idx="3">
            <a:schemeClr val="accent1"/>
          </a:effectRef>
          <a:fontRef idx="minor">
            <a:schemeClr val="lt1"/>
          </a:fontRef>
        </p:style>
        <p:txBody>
          <a:bodyPr rtlCol="1" anchor="ctr"/>
          <a:lstStyle/>
          <a:p>
            <a:pPr algn="justLow">
              <a:defRPr/>
            </a:pPr>
            <a:r>
              <a:rPr lang="ar-EG"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«الأسس الفسيولوجية </a:t>
            </a:r>
            <a:r>
              <a:rPr lang="ar-EG" sz="4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والنيورولوجية</a:t>
            </a:r>
            <a:r>
              <a:rPr lang="ar-EG"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لإنتاج اللغة والكلام»</a:t>
            </a:r>
          </a:p>
          <a:p>
            <a:pPr algn="justLow">
              <a:defRPr/>
            </a:pPr>
            <a:endParaRPr lang="ar-EG" sz="3600" b="1" dirty="0">
              <a:solidFill>
                <a:schemeClr val="tx1"/>
              </a:solidFill>
            </a:endParaRPr>
          </a:p>
          <a:p>
            <a:pPr algn="justLow">
              <a:defRPr/>
            </a:pP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دبلوم مهني – شعبة اضطرابات التواصل.</a:t>
            </a:r>
          </a:p>
          <a:p>
            <a:pPr algn="justLow">
              <a:defRPr/>
            </a:pPr>
            <a:r>
              <a:rPr lang="ar-EG"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عنوان المحاضرة: تابع الجهاز العصبي في الإنسان</a:t>
            </a:r>
          </a:p>
        </p:txBody>
      </p:sp>
    </p:spTree>
    <p:extLst>
      <p:ext uri="{BB962C8B-B14F-4D97-AF65-F5344CB8AC3E}">
        <p14:creationId xmlns:p14="http://schemas.microsoft.com/office/powerpoint/2010/main" val="21649245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188913"/>
            <a:ext cx="914400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spcBef>
                <a:spcPct val="50000"/>
              </a:spcBef>
            </a:pPr>
            <a:r>
              <a:rPr lang="ar-SA" sz="3600" b="1" dirty="0">
                <a:latin typeface="Verdana" pitchFamily="34" charset="0"/>
              </a:rPr>
              <a:t>3- </a:t>
            </a:r>
            <a:r>
              <a:rPr lang="ar-SA" sz="3600" b="1" dirty="0">
                <a:solidFill>
                  <a:schemeClr val="accent5"/>
                </a:solidFill>
                <a:latin typeface="Verdana" pitchFamily="34" charset="0"/>
              </a:rPr>
              <a:t>المخدرات المهلوسة: </a:t>
            </a:r>
            <a:r>
              <a:rPr lang="ar-SA" sz="3600" b="1" dirty="0">
                <a:latin typeface="Verdana" pitchFamily="34" charset="0"/>
              </a:rPr>
              <a:t>تحفز مركز البصر والسمع في الدماغ وتجعل الانسان يسمع أصواتا ويرى اشكالا, رغم ان حواسه لا تسمع ولا ترى هذه المحفزات من البيئة الخارجية. مثل </a:t>
            </a:r>
            <a:r>
              <a:rPr lang="en-US" sz="3600" b="1" dirty="0">
                <a:latin typeface="Verdana" pitchFamily="34" charset="0"/>
              </a:rPr>
              <a:t>LSD</a:t>
            </a:r>
            <a:r>
              <a:rPr lang="ar-SA" sz="3600" b="1" dirty="0">
                <a:latin typeface="Verdana" pitchFamily="34" charset="0"/>
              </a:rPr>
              <a:t> , الحشيش , </a:t>
            </a:r>
            <a:r>
              <a:rPr lang="ar-SA" sz="3600" b="1" dirty="0" err="1">
                <a:latin typeface="Verdana" pitchFamily="34" charset="0"/>
              </a:rPr>
              <a:t>الماريجوانا</a:t>
            </a:r>
            <a:r>
              <a:rPr lang="ar-SA" sz="3600" b="1" dirty="0">
                <a:latin typeface="Verdana" pitchFamily="34" charset="0"/>
              </a:rPr>
              <a:t>.</a:t>
            </a:r>
          </a:p>
          <a:p>
            <a:pPr algn="justLow" eaLnBrk="1" hangingPunct="1">
              <a:spcBef>
                <a:spcPct val="50000"/>
              </a:spcBef>
              <a:buFontTx/>
              <a:buChar char="•"/>
            </a:pPr>
            <a:endParaRPr lang="ar-SA" sz="3600" b="1" dirty="0">
              <a:latin typeface="Verdana" pitchFamily="34" charset="0"/>
            </a:endParaRPr>
          </a:p>
          <a:p>
            <a:pPr algn="justLow" eaLnBrk="1" hangingPunct="1">
              <a:spcBef>
                <a:spcPct val="50000"/>
              </a:spcBef>
            </a:pPr>
            <a:r>
              <a:rPr lang="ar-SA" sz="3600" b="1" dirty="0">
                <a:latin typeface="Verdana" pitchFamily="34" charset="0"/>
              </a:rPr>
              <a:t>4- </a:t>
            </a:r>
            <a:r>
              <a:rPr lang="ar-SA" sz="3600" b="1" dirty="0">
                <a:solidFill>
                  <a:schemeClr val="accent5"/>
                </a:solidFill>
                <a:latin typeface="Verdana" pitchFamily="34" charset="0"/>
              </a:rPr>
              <a:t>المخدرات المسكنة للآلام</a:t>
            </a:r>
            <a:r>
              <a:rPr lang="ar-SA" sz="3600" b="1" dirty="0">
                <a:solidFill>
                  <a:srgbClr val="FFFF00"/>
                </a:solidFill>
                <a:latin typeface="Verdana" pitchFamily="34" charset="0"/>
              </a:rPr>
              <a:t>:</a:t>
            </a:r>
            <a:r>
              <a:rPr lang="ar-SA" sz="3600" b="1" dirty="0">
                <a:latin typeface="Verdana" pitchFamily="34" charset="0"/>
              </a:rPr>
              <a:t> تمنع انتقال السيالات الحسية الواردة من خلايا حسية خاصة حساسة للألم.</a:t>
            </a:r>
          </a:p>
          <a:p>
            <a:pPr eaLnBrk="1" hangingPunct="1">
              <a:spcBef>
                <a:spcPct val="50000"/>
              </a:spcBef>
              <a:buFontTx/>
              <a:buChar char="•"/>
            </a:pPr>
            <a:endParaRPr lang="ar-SA" sz="3600" b="1" dirty="0">
              <a:latin typeface="Verdana" pitchFamily="34" charset="0"/>
            </a:endParaRPr>
          </a:p>
          <a:p>
            <a:pPr eaLnBrk="1" hangingPunct="1">
              <a:spcBef>
                <a:spcPct val="50000"/>
              </a:spcBef>
              <a:buFontTx/>
              <a:buAutoNum type="arabicPeriod"/>
            </a:pPr>
            <a:endParaRPr lang="en-US" sz="3600" b="1" dirty="0">
              <a:latin typeface="Verdana" pitchFamily="34" charset="0"/>
            </a:endParaRPr>
          </a:p>
        </p:txBody>
      </p:sp>
    </p:spTree>
    <p:extLst>
      <p:ext uri="{BB962C8B-B14F-4D97-AF65-F5344CB8AC3E}">
        <p14:creationId xmlns:p14="http://schemas.microsoft.com/office/powerpoint/2010/main" val="115899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circle(in)">
                                      <p:cBhvr>
                                        <p:cTn id="7" dur="20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2290">
                                            <p:txEl>
                                              <p:pRg st="2" end="2"/>
                                            </p:txEl>
                                          </p:spTgt>
                                        </p:tgtEl>
                                        <p:attrNameLst>
                                          <p:attrName>style.visibility</p:attrName>
                                        </p:attrNameLst>
                                      </p:cBhvr>
                                      <p:to>
                                        <p:strVal val="visible"/>
                                      </p:to>
                                    </p:set>
                                    <p:animEffect transition="in" filter="wheel(1)">
                                      <p:cBhvr>
                                        <p:cTn id="12" dur="2000"/>
                                        <p:tgtEl>
                                          <p:spTgt spid="12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467544" y="260350"/>
            <a:ext cx="8496944" cy="865188"/>
          </a:xfrm>
        </p:spPr>
        <p:txBody>
          <a:bodyPr/>
          <a:lstStyle/>
          <a:p>
            <a:pPr eaLnBrk="1" hangingPunct="1"/>
            <a:r>
              <a:rPr lang="ar-SA" sz="4000" dirty="0" smtClean="0">
                <a:solidFill>
                  <a:schemeClr val="accent5"/>
                </a:solidFill>
              </a:rPr>
              <a:t>تشريح الجهاز العصبي ووظائفه</a:t>
            </a:r>
            <a:endParaRPr lang="en-US" sz="4000" dirty="0" smtClean="0">
              <a:solidFill>
                <a:schemeClr val="accent5"/>
              </a:solidFill>
              <a:cs typeface="Times New Roman" pitchFamily="18" charset="0"/>
            </a:endParaRPr>
          </a:p>
        </p:txBody>
      </p:sp>
      <p:pic>
        <p:nvPicPr>
          <p:cNvPr id="13315" name="Picture 6" descr="1d658166e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23850" y="1196975"/>
            <a:ext cx="2808288" cy="5184775"/>
          </a:xfrm>
          <a:noFill/>
        </p:spPr>
      </p:pic>
      <p:sp>
        <p:nvSpPr>
          <p:cNvPr id="140290" name="Rectangle 2"/>
          <p:cNvSpPr>
            <a:spLocks noGrp="1" noChangeArrowheads="1"/>
          </p:cNvSpPr>
          <p:nvPr>
            <p:ph type="body" sz="half" idx="2"/>
          </p:nvPr>
        </p:nvSpPr>
        <p:spPr>
          <a:xfrm>
            <a:off x="3276600" y="1125538"/>
            <a:ext cx="5688013" cy="5472112"/>
          </a:xfrm>
        </p:spPr>
        <p:txBody>
          <a:bodyPr>
            <a:normAutofit fontScale="85000" lnSpcReduction="10000"/>
          </a:bodyPr>
          <a:lstStyle/>
          <a:p>
            <a:pPr eaLnBrk="1" hangingPunct="1">
              <a:lnSpc>
                <a:spcPct val="90000"/>
              </a:lnSpc>
              <a:buFont typeface="Wingdings" pitchFamily="2" charset="2"/>
              <a:buNone/>
            </a:pPr>
            <a:r>
              <a:rPr lang="ar-SA" sz="3600" b="1" dirty="0" smtClean="0"/>
              <a:t>يتكون الجهاز العصبي من:</a:t>
            </a:r>
            <a:endParaRPr lang="ar-SA" sz="3600" b="1" dirty="0" smtClean="0">
              <a:hlinkClick r:id="rId3"/>
            </a:endParaRPr>
          </a:p>
          <a:p>
            <a:pPr eaLnBrk="1" hangingPunct="1">
              <a:lnSpc>
                <a:spcPct val="90000"/>
              </a:lnSpc>
              <a:buFont typeface="Wingdings" pitchFamily="2" charset="2"/>
              <a:buNone/>
            </a:pPr>
            <a:r>
              <a:rPr lang="ar-SA" sz="3600" b="1" dirty="0" smtClean="0">
                <a:solidFill>
                  <a:schemeClr val="accent5"/>
                </a:solidFill>
              </a:rPr>
              <a:t>1- الجهاز العصبي المركزي: </a:t>
            </a:r>
          </a:p>
          <a:p>
            <a:pPr algn="justLow" eaLnBrk="1" hangingPunct="1">
              <a:lnSpc>
                <a:spcPct val="90000"/>
              </a:lnSpc>
              <a:buFont typeface="Wingdings" pitchFamily="2" charset="2"/>
              <a:buNone/>
            </a:pPr>
            <a:r>
              <a:rPr lang="ar-SA" sz="3600" b="1" dirty="0" smtClean="0"/>
              <a:t>ويتكون هذا الجهاز مما يلي:- </a:t>
            </a:r>
            <a:endParaRPr lang="ar-SA" sz="3600" b="1" dirty="0" smtClean="0">
              <a:hlinkClick r:id="rId3"/>
            </a:endParaRPr>
          </a:p>
          <a:p>
            <a:pPr algn="justLow" eaLnBrk="1" hangingPunct="1">
              <a:lnSpc>
                <a:spcPct val="90000"/>
              </a:lnSpc>
              <a:buFont typeface="Wingdings" pitchFamily="2" charset="2"/>
              <a:buNone/>
            </a:pPr>
            <a:r>
              <a:rPr lang="ar-SA" sz="3600" b="1" dirty="0" smtClean="0"/>
              <a:t>أ- الدماغ            ب- الحبل الشوكي</a:t>
            </a:r>
          </a:p>
          <a:p>
            <a:pPr algn="justLow" eaLnBrk="1" hangingPunct="1">
              <a:lnSpc>
                <a:spcPct val="90000"/>
              </a:lnSpc>
              <a:buFont typeface="Wingdings" pitchFamily="2" charset="2"/>
              <a:buNone/>
            </a:pPr>
            <a:endParaRPr lang="ar-SA" sz="3600" b="1" dirty="0" smtClean="0"/>
          </a:p>
          <a:p>
            <a:pPr algn="justLow" eaLnBrk="1" hangingPunct="1">
              <a:lnSpc>
                <a:spcPct val="90000"/>
              </a:lnSpc>
              <a:buFont typeface="Wingdings" pitchFamily="2" charset="2"/>
              <a:buNone/>
            </a:pPr>
            <a:r>
              <a:rPr lang="ar-SA" sz="3600" b="1" dirty="0" smtClean="0">
                <a:solidFill>
                  <a:schemeClr val="accent5"/>
                </a:solidFill>
              </a:rPr>
              <a:t>2- الجهاز العصبي المحيطي: </a:t>
            </a:r>
          </a:p>
          <a:p>
            <a:pPr algn="justLow" eaLnBrk="1" hangingPunct="1">
              <a:lnSpc>
                <a:spcPct val="90000"/>
              </a:lnSpc>
              <a:buFont typeface="Wingdings" pitchFamily="2" charset="2"/>
              <a:buNone/>
            </a:pPr>
            <a:r>
              <a:rPr lang="ar-SA" sz="3600" b="1" dirty="0" smtClean="0"/>
              <a:t>يشتمل على جميع التكوينات العصبية التي لا تدخل في تركيب الجهاز العصبي المركزي.</a:t>
            </a:r>
          </a:p>
          <a:p>
            <a:pPr eaLnBrk="1" hangingPunct="1">
              <a:lnSpc>
                <a:spcPct val="90000"/>
              </a:lnSpc>
            </a:pPr>
            <a:endParaRPr lang="en-US" b="1" dirty="0" smtClean="0">
              <a:cs typeface="Arial" pitchFamily="34" charset="0"/>
              <a:hlinkClick r:id="rId4"/>
            </a:endParaRPr>
          </a:p>
        </p:txBody>
      </p:sp>
      <p:sp>
        <p:nvSpPr>
          <p:cNvPr id="13317" name="Rectangle 5"/>
          <p:cNvSpPr>
            <a:spLocks noChangeArrowheads="1"/>
          </p:cNvSpPr>
          <p:nvPr/>
        </p:nvSpPr>
        <p:spPr bwMode="auto">
          <a:xfrm>
            <a:off x="323850" y="1700213"/>
            <a:ext cx="2519363"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rtl="0" eaLnBrk="0" hangingPunct="0">
              <a:spcBef>
                <a:spcPct val="20000"/>
              </a:spcBef>
              <a:buClr>
                <a:schemeClr val="accent2"/>
              </a:buClr>
              <a:buSzPct val="90000"/>
              <a:buFont typeface="Wingdings" pitchFamily="2" charset="2"/>
              <a:buChar char="l"/>
            </a:pPr>
            <a:endParaRPr lang="en-US" sz="2400"/>
          </a:p>
        </p:txBody>
      </p:sp>
    </p:spTree>
    <p:extLst>
      <p:ext uri="{BB962C8B-B14F-4D97-AF65-F5344CB8AC3E}">
        <p14:creationId xmlns:p14="http://schemas.microsoft.com/office/powerpoint/2010/main" val="1359478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0290">
                                            <p:txEl>
                                              <p:pRg st="0" end="0"/>
                                            </p:txEl>
                                          </p:spTgt>
                                        </p:tgtEl>
                                        <p:attrNameLst>
                                          <p:attrName>style.visibility</p:attrName>
                                        </p:attrNameLst>
                                      </p:cBhvr>
                                      <p:to>
                                        <p:strVal val="visible"/>
                                      </p:to>
                                    </p:set>
                                    <p:animEffect transition="in" filter="fade">
                                      <p:cBhvr>
                                        <p:cTn id="7" dur="1000"/>
                                        <p:tgtEl>
                                          <p:spTgt spid="140290">
                                            <p:txEl>
                                              <p:pRg st="0" end="0"/>
                                            </p:txEl>
                                          </p:spTgt>
                                        </p:tgtEl>
                                      </p:cBhvr>
                                    </p:animEffect>
                                    <p:anim calcmode="lin" valueType="num">
                                      <p:cBhvr>
                                        <p:cTn id="8" dur="1000" fill="hold"/>
                                        <p:tgtEl>
                                          <p:spTgt spid="140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0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0290">
                                            <p:txEl>
                                              <p:pRg st="1" end="1"/>
                                            </p:txEl>
                                          </p:spTgt>
                                        </p:tgtEl>
                                        <p:attrNameLst>
                                          <p:attrName>style.visibility</p:attrName>
                                        </p:attrNameLst>
                                      </p:cBhvr>
                                      <p:to>
                                        <p:strVal val="visible"/>
                                      </p:to>
                                    </p:set>
                                    <p:animEffect transition="in" filter="fade">
                                      <p:cBhvr>
                                        <p:cTn id="14" dur="1000"/>
                                        <p:tgtEl>
                                          <p:spTgt spid="140290">
                                            <p:txEl>
                                              <p:pRg st="1" end="1"/>
                                            </p:txEl>
                                          </p:spTgt>
                                        </p:tgtEl>
                                      </p:cBhvr>
                                    </p:animEffect>
                                    <p:anim calcmode="lin" valueType="num">
                                      <p:cBhvr>
                                        <p:cTn id="15" dur="1000" fill="hold"/>
                                        <p:tgtEl>
                                          <p:spTgt spid="140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0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0290">
                                            <p:txEl>
                                              <p:pRg st="2" end="2"/>
                                            </p:txEl>
                                          </p:spTgt>
                                        </p:tgtEl>
                                        <p:attrNameLst>
                                          <p:attrName>style.visibility</p:attrName>
                                        </p:attrNameLst>
                                      </p:cBhvr>
                                      <p:to>
                                        <p:strVal val="visible"/>
                                      </p:to>
                                    </p:set>
                                    <p:animEffect transition="in" filter="fade">
                                      <p:cBhvr>
                                        <p:cTn id="21" dur="1000"/>
                                        <p:tgtEl>
                                          <p:spTgt spid="140290">
                                            <p:txEl>
                                              <p:pRg st="2" end="2"/>
                                            </p:txEl>
                                          </p:spTgt>
                                        </p:tgtEl>
                                      </p:cBhvr>
                                    </p:animEffect>
                                    <p:anim calcmode="lin" valueType="num">
                                      <p:cBhvr>
                                        <p:cTn id="22" dur="1000" fill="hold"/>
                                        <p:tgtEl>
                                          <p:spTgt spid="140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0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0290">
                                            <p:txEl>
                                              <p:pRg st="3" end="3"/>
                                            </p:txEl>
                                          </p:spTgt>
                                        </p:tgtEl>
                                        <p:attrNameLst>
                                          <p:attrName>style.visibility</p:attrName>
                                        </p:attrNameLst>
                                      </p:cBhvr>
                                      <p:to>
                                        <p:strVal val="visible"/>
                                      </p:to>
                                    </p:set>
                                    <p:animEffect transition="in" filter="fade">
                                      <p:cBhvr>
                                        <p:cTn id="28" dur="1000"/>
                                        <p:tgtEl>
                                          <p:spTgt spid="140290">
                                            <p:txEl>
                                              <p:pRg st="3" end="3"/>
                                            </p:txEl>
                                          </p:spTgt>
                                        </p:tgtEl>
                                      </p:cBhvr>
                                    </p:animEffect>
                                    <p:anim calcmode="lin" valueType="num">
                                      <p:cBhvr>
                                        <p:cTn id="29" dur="1000" fill="hold"/>
                                        <p:tgtEl>
                                          <p:spTgt spid="140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0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0290">
                                            <p:txEl>
                                              <p:pRg st="5" end="5"/>
                                            </p:txEl>
                                          </p:spTgt>
                                        </p:tgtEl>
                                        <p:attrNameLst>
                                          <p:attrName>style.visibility</p:attrName>
                                        </p:attrNameLst>
                                      </p:cBhvr>
                                      <p:to>
                                        <p:strVal val="visible"/>
                                      </p:to>
                                    </p:set>
                                    <p:animEffect transition="in" filter="fade">
                                      <p:cBhvr>
                                        <p:cTn id="35" dur="1000"/>
                                        <p:tgtEl>
                                          <p:spTgt spid="140290">
                                            <p:txEl>
                                              <p:pRg st="5" end="5"/>
                                            </p:txEl>
                                          </p:spTgt>
                                        </p:tgtEl>
                                      </p:cBhvr>
                                    </p:animEffect>
                                    <p:anim calcmode="lin" valueType="num">
                                      <p:cBhvr>
                                        <p:cTn id="36" dur="1000" fill="hold"/>
                                        <p:tgtEl>
                                          <p:spTgt spid="14029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40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0290">
                                            <p:txEl>
                                              <p:pRg st="6" end="6"/>
                                            </p:txEl>
                                          </p:spTgt>
                                        </p:tgtEl>
                                        <p:attrNameLst>
                                          <p:attrName>style.visibility</p:attrName>
                                        </p:attrNameLst>
                                      </p:cBhvr>
                                      <p:to>
                                        <p:strVal val="visible"/>
                                      </p:to>
                                    </p:set>
                                    <p:animEffect transition="in" filter="fade">
                                      <p:cBhvr>
                                        <p:cTn id="42" dur="1000"/>
                                        <p:tgtEl>
                                          <p:spTgt spid="140290">
                                            <p:txEl>
                                              <p:pRg st="6" end="6"/>
                                            </p:txEl>
                                          </p:spTgt>
                                        </p:tgtEl>
                                      </p:cBhvr>
                                    </p:animEffect>
                                    <p:anim calcmode="lin" valueType="num">
                                      <p:cBhvr>
                                        <p:cTn id="43" dur="1000" fill="hold"/>
                                        <p:tgtEl>
                                          <p:spTgt spid="14029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40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821906" y="2211388"/>
            <a:ext cx="4250533"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AE" sz="2800" b="1" dirty="0">
                <a:solidFill>
                  <a:schemeClr val="accent5"/>
                </a:solidFill>
              </a:rPr>
              <a:t>الجهاز العصبي المركزي</a:t>
            </a:r>
            <a:endParaRPr lang="ar-EG" sz="2800" b="1" dirty="0">
              <a:solidFill>
                <a:schemeClr val="accent5"/>
              </a:solidFill>
            </a:endParaRPr>
          </a:p>
        </p:txBody>
      </p:sp>
      <p:sp>
        <p:nvSpPr>
          <p:cNvPr id="5" name="قوس كبير أيسر 4"/>
          <p:cNvSpPr/>
          <p:nvPr/>
        </p:nvSpPr>
        <p:spPr>
          <a:xfrm rot="5400000">
            <a:off x="5857875" y="763588"/>
            <a:ext cx="571500" cy="457200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endParaRPr lang="ar-EG"/>
          </a:p>
        </p:txBody>
      </p:sp>
      <p:sp>
        <p:nvSpPr>
          <p:cNvPr id="6" name="مربع نص 5"/>
          <p:cNvSpPr txBox="1"/>
          <p:nvPr/>
        </p:nvSpPr>
        <p:spPr>
          <a:xfrm>
            <a:off x="8083550" y="4724400"/>
            <a:ext cx="936625"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AE" sz="2000" b="1" dirty="0">
                <a:solidFill>
                  <a:schemeClr val="accent5"/>
                </a:solidFill>
              </a:rPr>
              <a:t>الدماغ</a:t>
            </a:r>
            <a:endParaRPr lang="ar-EG" sz="2000" b="1" dirty="0">
              <a:solidFill>
                <a:schemeClr val="accent5"/>
              </a:solidFill>
            </a:endParaRPr>
          </a:p>
        </p:txBody>
      </p:sp>
      <p:sp>
        <p:nvSpPr>
          <p:cNvPr id="7" name="مربع نص 6"/>
          <p:cNvSpPr txBox="1"/>
          <p:nvPr/>
        </p:nvSpPr>
        <p:spPr>
          <a:xfrm>
            <a:off x="2699792" y="3378200"/>
            <a:ext cx="1800771"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AE" sz="2000" b="1" dirty="0">
                <a:solidFill>
                  <a:schemeClr val="accent5"/>
                </a:solidFill>
              </a:rPr>
              <a:t>الحبل </a:t>
            </a:r>
            <a:r>
              <a:rPr lang="ar-AE" sz="2000" b="1" dirty="0" err="1">
                <a:solidFill>
                  <a:schemeClr val="accent5"/>
                </a:solidFill>
              </a:rPr>
              <a:t>الشوكي</a:t>
            </a:r>
            <a:endParaRPr lang="ar-EG" sz="2000" b="1" dirty="0">
              <a:solidFill>
                <a:schemeClr val="accent5"/>
              </a:solidFill>
            </a:endParaRPr>
          </a:p>
        </p:txBody>
      </p:sp>
      <p:sp>
        <p:nvSpPr>
          <p:cNvPr id="8" name="قوس كبير أيسر 7"/>
          <p:cNvSpPr>
            <a:spLocks/>
          </p:cNvSpPr>
          <p:nvPr/>
        </p:nvSpPr>
        <p:spPr bwMode="auto">
          <a:xfrm rot="10800000">
            <a:off x="7524750" y="3716338"/>
            <a:ext cx="536575" cy="2536825"/>
          </a:xfrm>
          <a:prstGeom prst="leftBrace">
            <a:avLst>
              <a:gd name="adj1" fmla="val 8339"/>
              <a:gd name="adj2" fmla="val 50000"/>
            </a:avLst>
          </a:prstGeom>
          <a:noFill/>
          <a:ln w="57150" algn="ctr">
            <a:solidFill>
              <a:schemeClr val="tx1"/>
            </a:solidFill>
            <a:round/>
            <a:headEnd/>
            <a:tailEnd/>
          </a:ln>
        </p:spPr>
        <p:txBody>
          <a:bodyPr rot="10800000" anchor="ctr"/>
          <a:lstStyle/>
          <a:p>
            <a:pPr algn="ctr" fontAlgn="auto">
              <a:spcBef>
                <a:spcPts val="0"/>
              </a:spcBef>
              <a:spcAft>
                <a:spcPts val="0"/>
              </a:spcAft>
              <a:defRPr/>
            </a:pPr>
            <a:endParaRPr lang="ar-EG">
              <a:latin typeface="+mn-lt"/>
              <a:cs typeface="+mn-cs"/>
            </a:endParaRPr>
          </a:p>
        </p:txBody>
      </p:sp>
      <p:sp>
        <p:nvSpPr>
          <p:cNvPr id="9" name="مربع نص 8"/>
          <p:cNvSpPr txBox="1"/>
          <p:nvPr/>
        </p:nvSpPr>
        <p:spPr>
          <a:xfrm>
            <a:off x="5857875" y="3568700"/>
            <a:ext cx="1643063" cy="70788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SA" sz="2000" b="1" dirty="0">
                <a:solidFill>
                  <a:schemeClr val="accent5"/>
                </a:solidFill>
              </a:rPr>
              <a:t>الدماغ </a:t>
            </a:r>
            <a:r>
              <a:rPr lang="ar-SA" sz="2000" b="1" dirty="0" err="1">
                <a:solidFill>
                  <a:schemeClr val="accent5"/>
                </a:solidFill>
              </a:rPr>
              <a:t>الامامي</a:t>
            </a:r>
            <a:endParaRPr lang="ar-EG" sz="2000" b="1" dirty="0">
              <a:solidFill>
                <a:schemeClr val="accent5"/>
              </a:solidFill>
            </a:endParaRPr>
          </a:p>
        </p:txBody>
      </p:sp>
      <p:sp>
        <p:nvSpPr>
          <p:cNvPr id="10" name="مربع نص 9"/>
          <p:cNvSpPr txBox="1"/>
          <p:nvPr/>
        </p:nvSpPr>
        <p:spPr>
          <a:xfrm>
            <a:off x="5572125" y="4841875"/>
            <a:ext cx="1928813"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AE" sz="2000" b="1" dirty="0">
                <a:solidFill>
                  <a:schemeClr val="accent5"/>
                </a:solidFill>
              </a:rPr>
              <a:t>الدماغ </a:t>
            </a:r>
            <a:r>
              <a:rPr lang="ar-SA" sz="2000" b="1" dirty="0">
                <a:solidFill>
                  <a:schemeClr val="accent5"/>
                </a:solidFill>
              </a:rPr>
              <a:t>المتوسط</a:t>
            </a:r>
            <a:endParaRPr lang="ar-EG" sz="2000" b="1" dirty="0">
              <a:solidFill>
                <a:schemeClr val="accent5"/>
              </a:solidFill>
            </a:endParaRPr>
          </a:p>
        </p:txBody>
      </p:sp>
      <p:sp>
        <p:nvSpPr>
          <p:cNvPr id="11" name="مربع نص 10"/>
          <p:cNvSpPr txBox="1"/>
          <p:nvPr/>
        </p:nvSpPr>
        <p:spPr>
          <a:xfrm>
            <a:off x="5929313" y="5994400"/>
            <a:ext cx="1571625" cy="707886"/>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SA" sz="2000" b="1" dirty="0">
                <a:solidFill>
                  <a:schemeClr val="accent5"/>
                </a:solidFill>
              </a:rPr>
              <a:t>الدماغ الخلفي</a:t>
            </a:r>
            <a:endParaRPr lang="ar-EG" sz="2000" b="1" dirty="0">
              <a:solidFill>
                <a:schemeClr val="accent5"/>
              </a:solidFill>
            </a:endParaRPr>
          </a:p>
        </p:txBody>
      </p:sp>
      <p:cxnSp>
        <p:nvCxnSpPr>
          <p:cNvPr id="14" name="رابط كسهم مستقيم 13"/>
          <p:cNvCxnSpPr>
            <a:endCxn id="6" idx="0"/>
          </p:cNvCxnSpPr>
          <p:nvPr/>
        </p:nvCxnSpPr>
        <p:spPr>
          <a:xfrm rot="16200000" flipH="1">
            <a:off x="7756525" y="3929063"/>
            <a:ext cx="1470025" cy="1206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10800000" flipV="1">
            <a:off x="7500938" y="5027613"/>
            <a:ext cx="285750" cy="285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مربع نص 16"/>
          <p:cNvSpPr txBox="1"/>
          <p:nvPr/>
        </p:nvSpPr>
        <p:spPr>
          <a:xfrm>
            <a:off x="2035970" y="1139825"/>
            <a:ext cx="3098006"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AE" sz="2800" b="1" dirty="0">
                <a:solidFill>
                  <a:schemeClr val="accent5"/>
                </a:solidFill>
              </a:rPr>
              <a:t>الجهاز العصبي</a:t>
            </a:r>
            <a:endParaRPr lang="ar-EG" sz="2800" b="1" dirty="0">
              <a:solidFill>
                <a:schemeClr val="accent5"/>
              </a:solidFill>
            </a:endParaRPr>
          </a:p>
        </p:txBody>
      </p:sp>
      <p:sp>
        <p:nvSpPr>
          <p:cNvPr id="18" name="قوس كبير أيسر 17"/>
          <p:cNvSpPr/>
          <p:nvPr/>
        </p:nvSpPr>
        <p:spPr>
          <a:xfrm rot="5400000">
            <a:off x="3933825" y="573088"/>
            <a:ext cx="500063" cy="2776537"/>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endParaRPr lang="ar-EG"/>
          </a:p>
        </p:txBody>
      </p:sp>
      <p:sp>
        <p:nvSpPr>
          <p:cNvPr id="19" name="مربع نص 18"/>
          <p:cNvSpPr txBox="1"/>
          <p:nvPr/>
        </p:nvSpPr>
        <p:spPr>
          <a:xfrm>
            <a:off x="785813" y="2211388"/>
            <a:ext cx="2500312"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AE" sz="2400" b="1" dirty="0">
                <a:solidFill>
                  <a:schemeClr val="accent5"/>
                </a:solidFill>
              </a:rPr>
              <a:t>الجهاز العصبي الطرفي</a:t>
            </a:r>
            <a:endParaRPr lang="ar-EG" sz="2400" b="1" dirty="0">
              <a:solidFill>
                <a:schemeClr val="accent5"/>
              </a:solidFill>
            </a:endParaRPr>
          </a:p>
        </p:txBody>
      </p:sp>
      <p:sp>
        <p:nvSpPr>
          <p:cNvPr id="27" name="قوس كبير أيسر 26"/>
          <p:cNvSpPr>
            <a:spLocks/>
          </p:cNvSpPr>
          <p:nvPr/>
        </p:nvSpPr>
        <p:spPr bwMode="auto">
          <a:xfrm rot="5400000">
            <a:off x="1827212" y="2859088"/>
            <a:ext cx="500063" cy="2776538"/>
          </a:xfrm>
          <a:prstGeom prst="leftBrace">
            <a:avLst>
              <a:gd name="adj1" fmla="val 8329"/>
              <a:gd name="adj2" fmla="val 50000"/>
            </a:avLst>
          </a:prstGeom>
          <a:noFill/>
          <a:ln w="57150" algn="ctr">
            <a:solidFill>
              <a:schemeClr val="tx1"/>
            </a:solidFill>
            <a:round/>
            <a:headEnd/>
            <a:tailEnd/>
          </a:ln>
        </p:spPr>
        <p:txBody>
          <a:bodyPr rot="10800000" vert="eaVert" anchor="ctr"/>
          <a:lstStyle/>
          <a:p>
            <a:pPr algn="ctr" fontAlgn="auto">
              <a:spcBef>
                <a:spcPts val="0"/>
              </a:spcBef>
              <a:spcAft>
                <a:spcPts val="0"/>
              </a:spcAft>
              <a:defRPr/>
            </a:pPr>
            <a:endParaRPr lang="ar-EG">
              <a:latin typeface="+mn-lt"/>
              <a:cs typeface="+mn-cs"/>
            </a:endParaRPr>
          </a:p>
        </p:txBody>
      </p:sp>
      <p:cxnSp>
        <p:nvCxnSpPr>
          <p:cNvPr id="28" name="رابط كسهم مستقيم 27"/>
          <p:cNvCxnSpPr/>
          <p:nvPr/>
        </p:nvCxnSpPr>
        <p:spPr>
          <a:xfrm rot="5400000">
            <a:off x="1351756" y="3367882"/>
            <a:ext cx="1457325"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مربع نص 28"/>
          <p:cNvSpPr txBox="1"/>
          <p:nvPr/>
        </p:nvSpPr>
        <p:spPr>
          <a:xfrm>
            <a:off x="2820988" y="4497388"/>
            <a:ext cx="1357312" cy="10156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AE" sz="2000" b="1" dirty="0">
                <a:solidFill>
                  <a:schemeClr val="accent5"/>
                </a:solidFill>
              </a:rPr>
              <a:t>خلايا عصبية واردة</a:t>
            </a:r>
            <a:endParaRPr lang="ar-EG" sz="2000" b="1" dirty="0">
              <a:solidFill>
                <a:schemeClr val="accent5"/>
              </a:solidFill>
            </a:endParaRPr>
          </a:p>
        </p:txBody>
      </p:sp>
      <p:sp>
        <p:nvSpPr>
          <p:cNvPr id="30" name="مربع نص 29"/>
          <p:cNvSpPr txBox="1"/>
          <p:nvPr/>
        </p:nvSpPr>
        <p:spPr>
          <a:xfrm>
            <a:off x="55563" y="4497388"/>
            <a:ext cx="1357312" cy="10156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ar-AE" sz="2000" b="1" dirty="0">
                <a:solidFill>
                  <a:schemeClr val="accent5"/>
                </a:solidFill>
              </a:rPr>
              <a:t>خلايا عصبية صادرة</a:t>
            </a:r>
            <a:endParaRPr lang="ar-EG" sz="2000" b="1" dirty="0">
              <a:solidFill>
                <a:schemeClr val="accent5"/>
              </a:solidFill>
            </a:endParaRPr>
          </a:p>
        </p:txBody>
      </p:sp>
      <p:pic>
        <p:nvPicPr>
          <p:cNvPr id="14355" name="Picture 6" descr="1d658166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0"/>
            <a:ext cx="161925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9521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0" dur="1000" fill="hold"/>
                                        <p:tgtEl>
                                          <p:spTgt spid="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slide(fromBottom)">
                                      <p:cBhvr>
                                        <p:cTn id="19" dur="500"/>
                                        <p:tgtEl>
                                          <p:spTgt spid="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800" decel="100000"/>
                                        <p:tgtEl>
                                          <p:spTgt spid="4"/>
                                        </p:tgtEl>
                                      </p:cBhvr>
                                    </p:animEffect>
                                    <p:anim calcmode="lin" valueType="num">
                                      <p:cBhvr>
                                        <p:cTn id="25" dur="800" decel="100000" fill="hold"/>
                                        <p:tgtEl>
                                          <p:spTgt spid="4"/>
                                        </p:tgtEl>
                                        <p:attrNameLst>
                                          <p:attrName>style.rotation</p:attrName>
                                        </p:attrNameLst>
                                      </p:cBhvr>
                                      <p:tavLst>
                                        <p:tav tm="0">
                                          <p:val>
                                            <p:fltVal val="-90"/>
                                          </p:val>
                                        </p:tav>
                                        <p:tav tm="100000">
                                          <p:val>
                                            <p:fltVal val="0"/>
                                          </p:val>
                                        </p:tav>
                                      </p:tavLst>
                                    </p:anim>
                                    <p:anim calcmode="lin" valueType="num">
                                      <p:cBhvr>
                                        <p:cTn id="26" dur="800" decel="100000" fill="hold"/>
                                        <p:tgtEl>
                                          <p:spTgt spid="4"/>
                                        </p:tgtEl>
                                        <p:attrNameLst>
                                          <p:attrName>ppt_x</p:attrName>
                                        </p:attrNameLst>
                                      </p:cBhvr>
                                      <p:tavLst>
                                        <p:tav tm="0">
                                          <p:val>
                                            <p:strVal val="#ppt_x+0.4"/>
                                          </p:val>
                                        </p:tav>
                                        <p:tav tm="100000">
                                          <p:val>
                                            <p:strVal val="#ppt_x-0.05"/>
                                          </p:val>
                                        </p:tav>
                                      </p:tavLst>
                                    </p:anim>
                                    <p:anim calcmode="lin" valueType="num">
                                      <p:cBhvr>
                                        <p:cTn id="27" dur="800" decel="100000" fill="hold"/>
                                        <p:tgtEl>
                                          <p:spTgt spid="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30" presetID="30"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800" decel="100000"/>
                                        <p:tgtEl>
                                          <p:spTgt spid="19"/>
                                        </p:tgtEl>
                                      </p:cBhvr>
                                    </p:animEffect>
                                    <p:anim calcmode="lin" valueType="num">
                                      <p:cBhvr>
                                        <p:cTn id="33" dur="800" decel="100000" fill="hold"/>
                                        <p:tgtEl>
                                          <p:spTgt spid="19"/>
                                        </p:tgtEl>
                                        <p:attrNameLst>
                                          <p:attrName>style.rotation</p:attrName>
                                        </p:attrNameLst>
                                      </p:cBhvr>
                                      <p:tavLst>
                                        <p:tav tm="0">
                                          <p:val>
                                            <p:fltVal val="-90"/>
                                          </p:val>
                                        </p:tav>
                                        <p:tav tm="100000">
                                          <p:val>
                                            <p:fltVal val="0"/>
                                          </p:val>
                                        </p:tav>
                                      </p:tavLst>
                                    </p:anim>
                                    <p:anim calcmode="lin" valueType="num">
                                      <p:cBhvr>
                                        <p:cTn id="34" dur="800" decel="100000" fill="hold"/>
                                        <p:tgtEl>
                                          <p:spTgt spid="19"/>
                                        </p:tgtEl>
                                        <p:attrNameLst>
                                          <p:attrName>ppt_x</p:attrName>
                                        </p:attrNameLst>
                                      </p:cBhvr>
                                      <p:tavLst>
                                        <p:tav tm="0">
                                          <p:val>
                                            <p:strVal val="#ppt_x+0.4"/>
                                          </p:val>
                                        </p:tav>
                                        <p:tav tm="100000">
                                          <p:val>
                                            <p:strVal val="#ppt_x-0.05"/>
                                          </p:val>
                                        </p:tav>
                                      </p:tavLst>
                                    </p:anim>
                                    <p:anim calcmode="lin" valueType="num">
                                      <p:cBhvr>
                                        <p:cTn id="35" dur="800" decel="100000" fill="hold"/>
                                        <p:tgtEl>
                                          <p:spTgt spid="19"/>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par>
                                <p:cTn id="43" presetID="9"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dissolve">
                                      <p:cBhvr>
                                        <p:cTn id="45" dur="500"/>
                                        <p:tgtEl>
                                          <p:spTgt spid="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dissolve">
                                      <p:cBhvr>
                                        <p:cTn id="48" dur="500"/>
                                        <p:tgtEl>
                                          <p:spTgt spid="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dissolve">
                                      <p:cBhvr>
                                        <p:cTn id="51" dur="500"/>
                                        <p:tgtEl>
                                          <p:spTgt spid="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dissolve">
                                      <p:cBhvr>
                                        <p:cTn id="56" dur="500"/>
                                        <p:tgtEl>
                                          <p:spTgt spid="8"/>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dissolve">
                                      <p:cBhvr>
                                        <p:cTn id="59" dur="500"/>
                                        <p:tgtEl>
                                          <p:spTgt spid="9"/>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dissolve">
                                      <p:cBhvr>
                                        <p:cTn id="62" dur="500"/>
                                        <p:tgtEl>
                                          <p:spTgt spid="10"/>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dissolve">
                                      <p:cBhvr>
                                        <p:cTn id="65" dur="500"/>
                                        <p:tgtEl>
                                          <p:spTgt spid="11"/>
                                        </p:tgtEl>
                                      </p:cBhvr>
                                    </p:animEffect>
                                  </p:childTnLst>
                                </p:cTn>
                              </p:par>
                              <p:par>
                                <p:cTn id="66" presetID="9" presetClass="entr" presetSubtype="0" fill="hold"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dissolve">
                                      <p:cBhvr>
                                        <p:cTn id="68" dur="500"/>
                                        <p:tgtEl>
                                          <p:spTgt spid="1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dissolve">
                                      <p:cBhvr>
                                        <p:cTn id="73" dur="500"/>
                                        <p:tgtEl>
                                          <p:spTgt spid="28"/>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dissolve">
                                      <p:cBhvr>
                                        <p:cTn id="76" dur="500"/>
                                        <p:tgtEl>
                                          <p:spTgt spid="27"/>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dissolve">
                                      <p:cBhvr>
                                        <p:cTn id="79" dur="500"/>
                                        <p:tgtEl>
                                          <p:spTgt spid="29"/>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dissolve">
                                      <p:cBhvr>
                                        <p:cTn id="8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7" grpId="0" animBg="1"/>
      <p:bldP spid="18" grpId="0" animBg="1"/>
      <p:bldP spid="19" grpId="0" animBg="1"/>
      <p:bldP spid="27"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subTitle" idx="1"/>
          </p:nvPr>
        </p:nvSpPr>
        <p:spPr>
          <a:xfrm>
            <a:off x="323850" y="333375"/>
            <a:ext cx="8496300" cy="6119813"/>
          </a:xfrm>
        </p:spPr>
        <p:txBody>
          <a:bodyPr rtlCol="1">
            <a:normAutofit fontScale="92500" lnSpcReduction="10000"/>
          </a:bodyPr>
          <a:lstStyle/>
          <a:p>
            <a:pPr marL="609600" indent="-609600" algn="r" eaLnBrk="1" fontAlgn="auto" hangingPunct="1">
              <a:spcAft>
                <a:spcPts val="0"/>
              </a:spcAft>
              <a:defRPr/>
            </a:pPr>
            <a:r>
              <a:rPr lang="ar-SA" sz="4000" b="1" dirty="0" smtClean="0">
                <a:solidFill>
                  <a:schemeClr val="accent5"/>
                </a:solidFill>
              </a:rPr>
              <a:t>أولا: الجهاز العصبي المركزي:</a:t>
            </a:r>
          </a:p>
          <a:p>
            <a:pPr marL="609600" indent="-609600" algn="justLow" eaLnBrk="1" fontAlgn="auto" hangingPunct="1">
              <a:spcAft>
                <a:spcPts val="0"/>
              </a:spcAft>
              <a:defRPr/>
            </a:pPr>
            <a:r>
              <a:rPr lang="ar-SA" sz="4000" b="1" dirty="0" smtClean="0">
                <a:solidFill>
                  <a:schemeClr val="accent1">
                    <a:lumMod val="50000"/>
                  </a:schemeClr>
                </a:solidFill>
              </a:rPr>
              <a:t>- يهتم بشكل رئيسي بالحركات الارادية لعضلات الجسم التي تقوم بها الذراعان وباقي أعضاء الجسم، بالإضافة الى عمليات التفكير والتحليل وإصدار الاوامر والتذكر وغيرها. ويتكون الجهاز العصبي المركزي من الدماغ والحبل الشوكي</a:t>
            </a:r>
            <a:r>
              <a:rPr lang="ar-SA" sz="4000" b="1" dirty="0" smtClean="0"/>
              <a:t>.</a:t>
            </a:r>
          </a:p>
          <a:p>
            <a:pPr marL="609600" indent="-609600" eaLnBrk="1" fontAlgn="auto" hangingPunct="1">
              <a:spcAft>
                <a:spcPts val="0"/>
              </a:spcAft>
              <a:defRPr/>
            </a:pPr>
            <a:endParaRPr lang="ar-SA" sz="4000" b="1" dirty="0" smtClean="0"/>
          </a:p>
          <a:p>
            <a:pPr marL="609600" indent="-609600" eaLnBrk="1" fontAlgn="auto" hangingPunct="1">
              <a:spcAft>
                <a:spcPts val="0"/>
              </a:spcAft>
              <a:defRPr/>
            </a:pPr>
            <a:r>
              <a:rPr lang="ar-SA" sz="3600" b="1" dirty="0" smtClean="0">
                <a:solidFill>
                  <a:srgbClr val="00FF00"/>
                </a:solidFill>
              </a:rPr>
              <a:t> </a:t>
            </a:r>
          </a:p>
        </p:txBody>
      </p:sp>
    </p:spTree>
    <p:extLst>
      <p:ext uri="{BB962C8B-B14F-4D97-AF65-F5344CB8AC3E}">
        <p14:creationId xmlns:p14="http://schemas.microsoft.com/office/powerpoint/2010/main" val="438114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3419475" y="188913"/>
            <a:ext cx="4657725" cy="792162"/>
          </a:xfrm>
        </p:spPr>
        <p:txBody>
          <a:bodyPr/>
          <a:lstStyle/>
          <a:p>
            <a:pPr algn="r" eaLnBrk="1" hangingPunct="1"/>
            <a:r>
              <a:rPr lang="ar-SA" dirty="0" smtClean="0">
                <a:solidFill>
                  <a:schemeClr val="accent6"/>
                </a:solidFill>
              </a:rPr>
              <a:t>أ- الدماغ:</a:t>
            </a:r>
            <a:endParaRPr lang="en-US" dirty="0" smtClean="0">
              <a:solidFill>
                <a:schemeClr val="accent6"/>
              </a:solidFill>
              <a:cs typeface="Times New Roman" pitchFamily="18" charset="0"/>
            </a:endParaRPr>
          </a:p>
        </p:txBody>
      </p:sp>
      <p:pic>
        <p:nvPicPr>
          <p:cNvPr id="16387" name="Picture 6" descr="b8d362271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23850" y="2781300"/>
            <a:ext cx="3671888" cy="3887788"/>
          </a:xfrm>
          <a:noFill/>
        </p:spPr>
      </p:pic>
      <p:sp>
        <p:nvSpPr>
          <p:cNvPr id="16388" name="Rectangle 2"/>
          <p:cNvSpPr>
            <a:spLocks noGrp="1" noChangeArrowheads="1"/>
          </p:cNvSpPr>
          <p:nvPr>
            <p:ph type="body" sz="half" idx="2"/>
          </p:nvPr>
        </p:nvSpPr>
        <p:spPr>
          <a:xfrm>
            <a:off x="2771775" y="620713"/>
            <a:ext cx="6372225" cy="5475287"/>
          </a:xfrm>
        </p:spPr>
        <p:txBody>
          <a:bodyPr>
            <a:normAutofit fontScale="92500" lnSpcReduction="20000"/>
          </a:bodyPr>
          <a:lstStyle/>
          <a:p>
            <a:pPr eaLnBrk="1" hangingPunct="1"/>
            <a:endParaRPr lang="ar-SA" b="1" dirty="0" smtClean="0"/>
          </a:p>
          <a:p>
            <a:pPr algn="justLow" eaLnBrk="1" hangingPunct="1">
              <a:buFontTx/>
              <a:buChar char="-"/>
            </a:pPr>
            <a:r>
              <a:rPr lang="ar-SA" sz="4000" b="1" dirty="0" smtClean="0"/>
              <a:t>يزن الدماغ عند الانسان حوالي 1400 جم ويمثل حوالي 2 % من وزن الجسم.</a:t>
            </a:r>
            <a:endParaRPr lang="ar-EG" sz="4000" b="1" dirty="0" smtClean="0"/>
          </a:p>
          <a:p>
            <a:pPr algn="justLow" eaLnBrk="1" hangingPunct="1">
              <a:buFontTx/>
              <a:buChar char="-"/>
            </a:pPr>
            <a:r>
              <a:rPr lang="ar-EG" sz="4000" b="1" dirty="0">
                <a:solidFill>
                  <a:schemeClr val="accent6"/>
                </a:solidFill>
              </a:rPr>
              <a:t>و</a:t>
            </a:r>
            <a:r>
              <a:rPr lang="ar-SA" sz="4000" b="1" dirty="0" smtClean="0">
                <a:solidFill>
                  <a:schemeClr val="accent6"/>
                </a:solidFill>
              </a:rPr>
              <a:t>ينقسم الدماغ الى ثلاثة أقسام</a:t>
            </a:r>
            <a:r>
              <a:rPr lang="ar-EG" sz="4000" b="1" dirty="0" smtClean="0">
                <a:solidFill>
                  <a:schemeClr val="accent6"/>
                </a:solidFill>
              </a:rPr>
              <a:t> </a:t>
            </a:r>
            <a:r>
              <a:rPr lang="ar-SA" sz="4000" b="1" dirty="0" smtClean="0">
                <a:solidFill>
                  <a:schemeClr val="accent6"/>
                </a:solidFill>
              </a:rPr>
              <a:t>رئيسية هي:</a:t>
            </a:r>
          </a:p>
          <a:p>
            <a:pPr algn="justLow" eaLnBrk="1" hangingPunct="1">
              <a:buFont typeface="Wingdings" pitchFamily="2" charset="2"/>
              <a:buNone/>
            </a:pPr>
            <a:r>
              <a:rPr lang="ar-SA" sz="4000" b="1" dirty="0" smtClean="0"/>
              <a:t>1- الدماغ الأمامي.</a:t>
            </a:r>
            <a:endParaRPr lang="ar-EG" sz="4000" b="1" dirty="0" smtClean="0"/>
          </a:p>
          <a:p>
            <a:pPr algn="justLow" eaLnBrk="1" hangingPunct="1">
              <a:buFont typeface="Wingdings" pitchFamily="2" charset="2"/>
              <a:buNone/>
            </a:pPr>
            <a:r>
              <a:rPr lang="ar-SA" sz="4000" b="1" dirty="0" smtClean="0"/>
              <a:t>الدماغ المتوسط.</a:t>
            </a:r>
            <a:endParaRPr lang="ar-EG" sz="4000" b="1" dirty="0" smtClean="0"/>
          </a:p>
          <a:p>
            <a:pPr algn="justLow" eaLnBrk="1" hangingPunct="1">
              <a:buFont typeface="Wingdings" pitchFamily="2" charset="2"/>
              <a:buNone/>
            </a:pPr>
            <a:r>
              <a:rPr lang="ar-SA" sz="4000" b="1" dirty="0" smtClean="0"/>
              <a:t> الدماغ الخلفي.</a:t>
            </a:r>
            <a:endParaRPr lang="en-US" sz="4000" b="1" dirty="0" smtClean="0">
              <a:cs typeface="Arial" pitchFamily="34" charset="0"/>
            </a:endParaRPr>
          </a:p>
        </p:txBody>
      </p:sp>
    </p:spTree>
    <p:extLst>
      <p:ext uri="{BB962C8B-B14F-4D97-AF65-F5344CB8AC3E}">
        <p14:creationId xmlns:p14="http://schemas.microsoft.com/office/powerpoint/2010/main" val="299183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down)">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wheel(1)">
                                      <p:cBhvr>
                                        <p:cTn id="12" dur="2000"/>
                                        <p:tgtEl>
                                          <p:spTgt spid="163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wipe(down)">
                                      <p:cBhvr>
                                        <p:cTn id="17" dur="500"/>
                                        <p:tgtEl>
                                          <p:spTgt spid="163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circle(in)">
                                      <p:cBhvr>
                                        <p:cTn id="22" dur="2000"/>
                                        <p:tgtEl>
                                          <p:spTgt spid="163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6388">
                                            <p:txEl>
                                              <p:pRg st="4" end="4"/>
                                            </p:txEl>
                                          </p:spTgt>
                                        </p:tgtEl>
                                        <p:attrNameLst>
                                          <p:attrName>style.visibility</p:attrName>
                                        </p:attrNameLst>
                                      </p:cBhvr>
                                      <p:to>
                                        <p:strVal val="visible"/>
                                      </p:to>
                                    </p:set>
                                    <p:animEffect transition="in" filter="circle(in)">
                                      <p:cBhvr>
                                        <p:cTn id="27" dur="2000"/>
                                        <p:tgtEl>
                                          <p:spTgt spid="163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6388">
                                            <p:txEl>
                                              <p:pRg st="5" end="5"/>
                                            </p:txEl>
                                          </p:spTgt>
                                        </p:tgtEl>
                                        <p:attrNameLst>
                                          <p:attrName>style.visibility</p:attrName>
                                        </p:attrNameLst>
                                      </p:cBhvr>
                                      <p:to>
                                        <p:strVal val="visible"/>
                                      </p:to>
                                    </p:set>
                                    <p:animEffect transition="in" filter="circle(in)">
                                      <p:cBhvr>
                                        <p:cTn id="32" dur="2000"/>
                                        <p:tgtEl>
                                          <p:spTgt spid="163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subTitle" idx="1"/>
          </p:nvPr>
        </p:nvSpPr>
        <p:spPr>
          <a:xfrm>
            <a:off x="0" y="0"/>
            <a:ext cx="9144000" cy="6858000"/>
          </a:xfrm>
        </p:spPr>
        <p:txBody>
          <a:bodyPr rtlCol="1">
            <a:normAutofit fontScale="92500" lnSpcReduction="20000"/>
          </a:bodyPr>
          <a:lstStyle/>
          <a:p>
            <a:pPr algn="r" eaLnBrk="1" fontAlgn="auto" hangingPunct="1">
              <a:spcAft>
                <a:spcPts val="0"/>
              </a:spcAft>
              <a:defRPr/>
            </a:pPr>
            <a:r>
              <a:rPr lang="ar-SA" sz="4000" b="1" dirty="0" smtClean="0">
                <a:solidFill>
                  <a:schemeClr val="accent6"/>
                </a:solidFill>
              </a:rPr>
              <a:t>أولا: الدماغ الأمامي:</a:t>
            </a:r>
          </a:p>
          <a:p>
            <a:pPr algn="justLow" eaLnBrk="1" fontAlgn="auto" hangingPunct="1">
              <a:spcAft>
                <a:spcPts val="0"/>
              </a:spcAft>
              <a:defRPr/>
            </a:pPr>
            <a:r>
              <a:rPr lang="ar-SA" sz="4000" b="1" dirty="0" smtClean="0"/>
              <a:t> </a:t>
            </a:r>
            <a:r>
              <a:rPr lang="ar-SA" sz="4000" b="1" dirty="0" smtClean="0">
                <a:solidFill>
                  <a:srgbClr val="002060"/>
                </a:solidFill>
              </a:rPr>
              <a:t>يتكون من :النصفان الكرويان – المهاد – المهيد . </a:t>
            </a:r>
            <a:endParaRPr lang="ar-SA" sz="4000" b="1" dirty="0" smtClean="0">
              <a:solidFill>
                <a:srgbClr val="002060"/>
              </a:solidFill>
              <a:hlinkClick r:id="rId2"/>
            </a:endParaRPr>
          </a:p>
          <a:p>
            <a:pPr algn="justLow" eaLnBrk="1" fontAlgn="auto" hangingPunct="1">
              <a:spcAft>
                <a:spcPts val="0"/>
              </a:spcAft>
              <a:defRPr/>
            </a:pPr>
            <a:r>
              <a:rPr lang="ar-SA" sz="4000" b="1" u="sng" dirty="0" smtClean="0">
                <a:solidFill>
                  <a:schemeClr val="accent6">
                    <a:lumMod val="75000"/>
                  </a:schemeClr>
                </a:solidFill>
              </a:rPr>
              <a:t>1- النصفان الكرويان:</a:t>
            </a:r>
            <a:r>
              <a:rPr lang="ar-SA" sz="4000" b="1" dirty="0" smtClean="0">
                <a:solidFill>
                  <a:schemeClr val="accent6">
                    <a:lumMod val="75000"/>
                  </a:schemeClr>
                </a:solidFill>
              </a:rPr>
              <a:t> </a:t>
            </a:r>
            <a:endParaRPr lang="ar-EG" sz="4000" b="1" dirty="0" smtClean="0">
              <a:solidFill>
                <a:schemeClr val="accent6">
                  <a:lumMod val="75000"/>
                </a:schemeClr>
              </a:solidFill>
            </a:endParaRPr>
          </a:p>
          <a:p>
            <a:pPr algn="justLow" eaLnBrk="1" fontAlgn="auto" hangingPunct="1">
              <a:spcAft>
                <a:spcPts val="0"/>
              </a:spcAft>
              <a:defRPr/>
            </a:pPr>
            <a:r>
              <a:rPr lang="ar-EG" sz="4000" b="1" dirty="0">
                <a:solidFill>
                  <a:schemeClr val="accent6">
                    <a:lumMod val="75000"/>
                  </a:schemeClr>
                </a:solidFill>
              </a:rPr>
              <a:t> </a:t>
            </a:r>
            <a:r>
              <a:rPr lang="ar-EG" sz="4000" b="1" dirty="0" smtClean="0">
                <a:solidFill>
                  <a:schemeClr val="accent6">
                    <a:lumMod val="75000"/>
                  </a:schemeClr>
                </a:solidFill>
              </a:rPr>
              <a:t>   </a:t>
            </a:r>
            <a:r>
              <a:rPr lang="ar-SA" sz="4000" b="1" dirty="0" smtClean="0">
                <a:solidFill>
                  <a:schemeClr val="accent1"/>
                </a:solidFill>
              </a:rPr>
              <a:t>وهو الجزء الأكبر من المخ ويشغل معظم التجويف </a:t>
            </a:r>
            <a:r>
              <a:rPr lang="ar-SA" sz="4000" b="1" dirty="0" err="1" smtClean="0">
                <a:solidFill>
                  <a:schemeClr val="accent1"/>
                </a:solidFill>
              </a:rPr>
              <a:t>الجمجمي</a:t>
            </a:r>
            <a:r>
              <a:rPr lang="ar-SA" sz="4000" b="1" dirty="0" smtClean="0">
                <a:solidFill>
                  <a:schemeClr val="accent1"/>
                </a:solidFill>
              </a:rPr>
              <a:t>، وهما مركز العمليات العقلية كالتفكير والذكاء والذاكرة والحواس. اذ لكل حاسة من الحواس الخمس مركز عصبي محدد فيها. ويربط بين نصفي كرة المخ قنطرة قوية من الألياف العصبية تسمى بالجسم الصلب أو الجسم المقرن التي تجعل المخ يعمل كوحدة واحدة.</a:t>
            </a:r>
            <a:r>
              <a:rPr lang="ar-SA" sz="3600" b="1" dirty="0" smtClean="0">
                <a:solidFill>
                  <a:schemeClr val="accent1"/>
                </a:solidFill>
              </a:rPr>
              <a:t> </a:t>
            </a:r>
            <a:endParaRPr lang="ar-SA" sz="3600" b="1" dirty="0" smtClean="0">
              <a:solidFill>
                <a:schemeClr val="accent1"/>
              </a:solidFill>
              <a:hlinkClick r:id="rId3"/>
            </a:endParaRPr>
          </a:p>
        </p:txBody>
      </p:sp>
    </p:spTree>
    <p:extLst>
      <p:ext uri="{BB962C8B-B14F-4D97-AF65-F5344CB8AC3E}">
        <p14:creationId xmlns:p14="http://schemas.microsoft.com/office/powerpoint/2010/main" val="138788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arn(inVertical)">
                                      <p:cBhvr>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1000"/>
                                        <p:tgtEl>
                                          <p:spTgt spid="25602">
                                            <p:txEl>
                                              <p:pRg st="1" end="1"/>
                                            </p:txEl>
                                          </p:spTgt>
                                        </p:tgtEl>
                                      </p:cBhvr>
                                    </p:animEffect>
                                    <p:anim calcmode="lin" valueType="num">
                                      <p:cBhvr>
                                        <p:cTn id="13"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5602">
                                            <p:txEl>
                                              <p:pRg st="2" end="2"/>
                                            </p:txEl>
                                          </p:spTgt>
                                        </p:tgtEl>
                                        <p:attrNameLst>
                                          <p:attrName>style.visibility</p:attrName>
                                        </p:attrNameLst>
                                      </p:cBhvr>
                                      <p:to>
                                        <p:strVal val="visible"/>
                                      </p:to>
                                    </p:set>
                                    <p:animEffect transition="in" filter="wheel(1)">
                                      <p:cBhvr>
                                        <p:cTn id="19" dur="2000"/>
                                        <p:tgtEl>
                                          <p:spTgt spid="2560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5602">
                                            <p:txEl>
                                              <p:pRg st="3" end="3"/>
                                            </p:txEl>
                                          </p:spTgt>
                                        </p:tgtEl>
                                        <p:attrNameLst>
                                          <p:attrName>style.visibility</p:attrName>
                                        </p:attrNameLst>
                                      </p:cBhvr>
                                      <p:to>
                                        <p:strVal val="visible"/>
                                      </p:to>
                                    </p:set>
                                    <p:animEffect transition="in" filter="wheel(1)">
                                      <p:cBhvr>
                                        <p:cTn id="24" dur="2000"/>
                                        <p:tgtEl>
                                          <p:spTgt spid="256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subTitle" idx="1"/>
          </p:nvPr>
        </p:nvSpPr>
        <p:spPr>
          <a:xfrm>
            <a:off x="179388" y="0"/>
            <a:ext cx="8964612" cy="6480175"/>
          </a:xfrm>
        </p:spPr>
        <p:txBody>
          <a:bodyPr rtlCol="1">
            <a:normAutofit fontScale="92500" lnSpcReduction="10000"/>
          </a:bodyPr>
          <a:lstStyle/>
          <a:p>
            <a:pPr eaLnBrk="1" fontAlgn="auto" hangingPunct="1">
              <a:spcAft>
                <a:spcPts val="0"/>
              </a:spcAft>
              <a:buFont typeface="Wingdings" pitchFamily="2" charset="2"/>
              <a:buNone/>
              <a:defRPr/>
            </a:pPr>
            <a:endParaRPr lang="ar-SA" sz="1600" b="1" dirty="0" smtClean="0">
              <a:solidFill>
                <a:srgbClr val="00FF00"/>
              </a:solidFill>
            </a:endParaRPr>
          </a:p>
          <a:p>
            <a:pPr marL="571500" indent="-571500" algn="r" eaLnBrk="1" fontAlgn="auto" hangingPunct="1">
              <a:spcAft>
                <a:spcPts val="0"/>
              </a:spcAft>
              <a:buFontTx/>
              <a:buChar char="-"/>
              <a:defRPr/>
            </a:pPr>
            <a:r>
              <a:rPr lang="ar-SA" sz="3600" b="1" dirty="0" smtClean="0">
                <a:solidFill>
                  <a:schemeClr val="accent6"/>
                </a:solidFill>
              </a:rPr>
              <a:t>حقائق متعلقة بعمل نصفي المخ:-</a:t>
            </a:r>
            <a:endParaRPr lang="ar-EG" sz="3600" b="1" dirty="0">
              <a:solidFill>
                <a:schemeClr val="accent6"/>
              </a:solidFill>
            </a:endParaRPr>
          </a:p>
          <a:p>
            <a:pPr marL="571500" indent="-571500" algn="justLow" eaLnBrk="1" fontAlgn="auto" hangingPunct="1">
              <a:spcAft>
                <a:spcPts val="0"/>
              </a:spcAft>
              <a:buFont typeface="Wingdings" pitchFamily="2" charset="2"/>
              <a:buChar char="q"/>
              <a:defRPr/>
            </a:pPr>
            <a:r>
              <a:rPr lang="ar-SA" sz="3600" b="1" dirty="0" smtClean="0">
                <a:solidFill>
                  <a:schemeClr val="accent6"/>
                </a:solidFill>
              </a:rPr>
              <a:t> </a:t>
            </a:r>
            <a:r>
              <a:rPr lang="ar-SA" sz="3600" b="1" dirty="0" smtClean="0"/>
              <a:t>يتولى النصف الكروي الأيمن من المخ إدارة النصف الأيسر من الجسم حركياً وحسياً، بينما يتولى النصف الكروي الأيسر  إدارة الجانب الأيمن من الجسم. </a:t>
            </a:r>
            <a:endParaRPr lang="ar-EG" sz="3600" b="1" dirty="0" smtClean="0"/>
          </a:p>
          <a:p>
            <a:pPr marL="571500" indent="-571500" algn="justLow" eaLnBrk="1" fontAlgn="auto" hangingPunct="1">
              <a:spcAft>
                <a:spcPts val="0"/>
              </a:spcAft>
              <a:buFont typeface="Wingdings" pitchFamily="2" charset="2"/>
              <a:buChar char="q"/>
              <a:defRPr/>
            </a:pPr>
            <a:r>
              <a:rPr lang="ar-SA" sz="3600" b="1" dirty="0" smtClean="0"/>
              <a:t> </a:t>
            </a:r>
            <a:r>
              <a:rPr lang="ar-SA" sz="3600" b="1" dirty="0" smtClean="0">
                <a:solidFill>
                  <a:srgbClr val="00B050"/>
                </a:solidFill>
              </a:rPr>
              <a:t>هناك نصف من نصفي المخ يكون سائداً في وظائفه على النصف الآخر، وهو النصف الأيسر في غالبية الناس (85-90%) وهم الأفراد الذين يستخدمون اليد اليمنى في الكتابة، بينما تكون السيادة للنصف الكروي الأيمن في 10-15% من الأفراد، وهم الذين يستخدمون اليد اليسرى في الكتابة</a:t>
            </a:r>
            <a:r>
              <a:rPr lang="ar-SA" sz="3600" b="1" dirty="0" smtClean="0"/>
              <a:t>. </a:t>
            </a:r>
          </a:p>
        </p:txBody>
      </p:sp>
    </p:spTree>
    <p:extLst>
      <p:ext uri="{BB962C8B-B14F-4D97-AF65-F5344CB8AC3E}">
        <p14:creationId xmlns:p14="http://schemas.microsoft.com/office/powerpoint/2010/main" val="191808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Effect transition="in" filter="wipe(down)">
                                      <p:cBhvr>
                                        <p:cTn id="7" dur="500"/>
                                        <p:tgtEl>
                                          <p:spTgt spid="2662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wipe(down)">
                                      <p:cBhvr>
                                        <p:cTn id="12" dur="500"/>
                                        <p:tgtEl>
                                          <p:spTgt spid="266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6626">
                                            <p:txEl>
                                              <p:pRg st="3" end="3"/>
                                            </p:txEl>
                                          </p:spTgt>
                                        </p:tgtEl>
                                        <p:attrNameLst>
                                          <p:attrName>style.visibility</p:attrName>
                                        </p:attrNameLst>
                                      </p:cBhvr>
                                      <p:to>
                                        <p:strVal val="visible"/>
                                      </p:to>
                                    </p:set>
                                    <p:animEffect transition="in" filter="wipe(down)">
                                      <p:cBhvr>
                                        <p:cTn id="17" dur="500"/>
                                        <p:tgtEl>
                                          <p:spTgt spid="266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subTitle" idx="1"/>
          </p:nvPr>
        </p:nvSpPr>
        <p:spPr>
          <a:xfrm>
            <a:off x="179388" y="188913"/>
            <a:ext cx="8964612" cy="6480175"/>
          </a:xfrm>
        </p:spPr>
        <p:txBody>
          <a:bodyPr rtlCol="1">
            <a:normAutofit lnSpcReduction="10000"/>
          </a:bodyPr>
          <a:lstStyle/>
          <a:p>
            <a:pPr algn="justLow" eaLnBrk="1" fontAlgn="auto" hangingPunct="1">
              <a:spcAft>
                <a:spcPts val="0"/>
              </a:spcAft>
              <a:defRPr/>
            </a:pPr>
            <a:endParaRPr lang="ar-SA" sz="1200" b="1" dirty="0" smtClean="0"/>
          </a:p>
          <a:p>
            <a:pPr marL="571500" indent="-571500" algn="justLow" eaLnBrk="1" fontAlgn="auto" hangingPunct="1">
              <a:spcAft>
                <a:spcPts val="0"/>
              </a:spcAft>
              <a:buFont typeface="Wingdings" pitchFamily="2" charset="2"/>
              <a:buChar char="q"/>
              <a:defRPr/>
            </a:pPr>
            <a:r>
              <a:rPr lang="ar-SA" sz="3600" b="1" dirty="0" smtClean="0">
                <a:solidFill>
                  <a:srgbClr val="00B050"/>
                </a:solidFill>
              </a:rPr>
              <a:t>تعني السيادة أن بعض الوظائف تتركز في نصف عن آخر وتتم من خلاله، وأن هذا النصف هو الذي يقود السلوك ويوجهه. ومع ذلك فلا توجد سيادة مطلقة، بل نسبية لأن كل نصف يلعب دوراً في كل سلوك تقريباً. </a:t>
            </a:r>
            <a:endParaRPr lang="ar-EG" sz="3600" b="1" dirty="0" smtClean="0">
              <a:solidFill>
                <a:srgbClr val="00B050"/>
              </a:solidFill>
            </a:endParaRPr>
          </a:p>
          <a:p>
            <a:pPr marL="571500" indent="-571500" algn="justLow" eaLnBrk="1" fontAlgn="auto" hangingPunct="1">
              <a:spcAft>
                <a:spcPts val="0"/>
              </a:spcAft>
              <a:buFont typeface="Wingdings" pitchFamily="2" charset="2"/>
              <a:buChar char="q"/>
              <a:defRPr/>
            </a:pPr>
            <a:r>
              <a:rPr lang="ar-SA" sz="3600" b="1" dirty="0" smtClean="0">
                <a:solidFill>
                  <a:srgbClr val="0070C0"/>
                </a:solidFill>
              </a:rPr>
              <a:t>هناك تكامل بين نصفي المخ في كل الوظائف وإن كانت الوظيفة تتركز في نصف ما، فهي توجد أيضاً في النصف الآخر ولكن ليست بنفس الدرجة والكفاءة. </a:t>
            </a:r>
          </a:p>
          <a:p>
            <a:pPr eaLnBrk="1" fontAlgn="auto" hangingPunct="1">
              <a:spcAft>
                <a:spcPts val="0"/>
              </a:spcAft>
              <a:buFont typeface="Wingdings" pitchFamily="2" charset="2"/>
              <a:buNone/>
              <a:defRPr/>
            </a:pPr>
            <a:endParaRPr lang="ar-SA" sz="3600" b="1" dirty="0" smtClean="0"/>
          </a:p>
          <a:p>
            <a:pPr eaLnBrk="1" fontAlgn="auto" hangingPunct="1">
              <a:spcAft>
                <a:spcPts val="0"/>
              </a:spcAft>
              <a:buFont typeface="Wingdings" pitchFamily="2" charset="2"/>
              <a:buNone/>
              <a:defRPr/>
            </a:pPr>
            <a:endParaRPr lang="en-US" sz="3600" b="1" dirty="0" smtClean="0">
              <a:cs typeface="Arial" pitchFamily="34" charset="0"/>
            </a:endParaRPr>
          </a:p>
        </p:txBody>
      </p:sp>
    </p:spTree>
    <p:extLst>
      <p:ext uri="{BB962C8B-B14F-4D97-AF65-F5344CB8AC3E}">
        <p14:creationId xmlns:p14="http://schemas.microsoft.com/office/powerpoint/2010/main" val="30286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Effect transition="in" filter="wheel(1)">
                                      <p:cBhvr>
                                        <p:cTn id="7" dur="2000"/>
                                        <p:tgtEl>
                                          <p:spTgt spid="2765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7650">
                                            <p:txEl>
                                              <p:pRg st="2" end="2"/>
                                            </p:txEl>
                                          </p:spTgt>
                                        </p:tgtEl>
                                        <p:attrNameLst>
                                          <p:attrName>style.visibility</p:attrName>
                                        </p:attrNameLst>
                                      </p:cBhvr>
                                      <p:to>
                                        <p:strVal val="visible"/>
                                      </p:to>
                                    </p:set>
                                    <p:animEffect transition="in" filter="wheel(1)">
                                      <p:cBhvr>
                                        <p:cTn id="12" dur="20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1"/>
          </p:nvPr>
        </p:nvSpPr>
        <p:spPr>
          <a:xfrm>
            <a:off x="179388" y="188913"/>
            <a:ext cx="8964612" cy="6480175"/>
          </a:xfrm>
        </p:spPr>
        <p:txBody>
          <a:bodyPr rtlCol="1">
            <a:normAutofit/>
          </a:bodyPr>
          <a:lstStyle/>
          <a:p>
            <a:pPr marL="571500" indent="-571500" eaLnBrk="1" fontAlgn="auto" hangingPunct="1">
              <a:spcAft>
                <a:spcPts val="0"/>
              </a:spcAft>
              <a:buFont typeface="Wingdings" pitchFamily="2" charset="2"/>
              <a:buChar char="q"/>
              <a:defRPr/>
            </a:pPr>
            <a:endParaRPr lang="ar-EG" sz="3600" b="1" dirty="0" smtClean="0"/>
          </a:p>
          <a:p>
            <a:pPr marL="571500" indent="-571500" algn="justLow" eaLnBrk="1" fontAlgn="auto" hangingPunct="1">
              <a:spcAft>
                <a:spcPts val="0"/>
              </a:spcAft>
              <a:buFont typeface="Wingdings" pitchFamily="2" charset="2"/>
              <a:buChar char="q"/>
              <a:defRPr/>
            </a:pPr>
            <a:r>
              <a:rPr lang="ar-SA" sz="3600" b="1" dirty="0" smtClean="0"/>
              <a:t> إن نصفي المخ يرتبطان معاً من خلال حزمة من الألياف الترابطية مما يعمل على تكامل النصفين معاً، بالإضافة إلى وجود ألياف ترابطية تربط بين الفصوص الموجودة في كل نصف كروي، وأخرى تربط بين الفص ونظيره في كل نصف.</a:t>
            </a:r>
          </a:p>
          <a:p>
            <a:pPr algn="justLow" eaLnBrk="1" fontAlgn="auto" hangingPunct="1">
              <a:spcAft>
                <a:spcPts val="0"/>
              </a:spcAft>
              <a:buFont typeface="Wingdings" pitchFamily="2" charset="2"/>
              <a:buNone/>
              <a:defRPr/>
            </a:pPr>
            <a:endParaRPr lang="en-US" sz="3600" b="1" dirty="0" smtClean="0">
              <a:cs typeface="Arial" pitchFamily="34" charset="0"/>
            </a:endParaRPr>
          </a:p>
        </p:txBody>
      </p:sp>
    </p:spTree>
    <p:extLst>
      <p:ext uri="{BB962C8B-B14F-4D97-AF65-F5344CB8AC3E}">
        <p14:creationId xmlns:p14="http://schemas.microsoft.com/office/powerpoint/2010/main" val="214352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wheel(1)">
                                      <p:cBhvr>
                                        <p:cTn id="7" dur="20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33d8968f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76250"/>
            <a:ext cx="8497887"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230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323850" y="333375"/>
            <a:ext cx="8496300" cy="6119813"/>
          </a:xfrm>
        </p:spPr>
        <p:txBody>
          <a:bodyPr rtlCol="1">
            <a:normAutofit/>
          </a:bodyPr>
          <a:lstStyle/>
          <a:p>
            <a:pPr algn="r" eaLnBrk="1" fontAlgn="auto" hangingPunct="1">
              <a:spcAft>
                <a:spcPts val="0"/>
              </a:spcAft>
              <a:defRPr/>
            </a:pPr>
            <a:r>
              <a:rPr lang="ar-SA" sz="4000" b="1" dirty="0" smtClean="0">
                <a:solidFill>
                  <a:srgbClr val="FF0000"/>
                </a:solidFill>
                <a:cs typeface="Simplified Arabic" pitchFamily="18" charset="-78"/>
              </a:rPr>
              <a:t>انتقال السيال العصبي:  </a:t>
            </a:r>
          </a:p>
          <a:p>
            <a:pPr marL="571500" indent="-571500" algn="justLow" eaLnBrk="1" fontAlgn="auto" hangingPunct="1">
              <a:spcAft>
                <a:spcPts val="0"/>
              </a:spcAft>
              <a:buFont typeface="Wingdings" pitchFamily="2" charset="2"/>
              <a:buChar char="q"/>
              <a:defRPr/>
            </a:pPr>
            <a:r>
              <a:rPr lang="ar-SA" sz="4000" b="1" dirty="0" smtClean="0">
                <a:solidFill>
                  <a:schemeClr val="accent1"/>
                </a:solidFill>
                <a:cs typeface="Simplified Arabic" pitchFamily="18" charset="-78"/>
              </a:rPr>
              <a:t>تتضمن عملية انتقال السيال </a:t>
            </a:r>
            <a:r>
              <a:rPr lang="ar-SA" sz="4000" b="1" dirty="0" err="1" smtClean="0">
                <a:solidFill>
                  <a:schemeClr val="accent1"/>
                </a:solidFill>
                <a:cs typeface="Simplified Arabic" pitchFamily="18" charset="-78"/>
              </a:rPr>
              <a:t>العصبى</a:t>
            </a:r>
            <a:r>
              <a:rPr lang="ar-SA" sz="4000" b="1" dirty="0" smtClean="0">
                <a:solidFill>
                  <a:schemeClr val="accent1"/>
                </a:solidFill>
                <a:cs typeface="Simplified Arabic" pitchFamily="18" charset="-78"/>
              </a:rPr>
              <a:t> مجموعة من التغيرات الكهروكيميائية </a:t>
            </a:r>
            <a:r>
              <a:rPr lang="ar-SA" sz="4000" b="1" dirty="0" err="1" smtClean="0">
                <a:solidFill>
                  <a:schemeClr val="accent1"/>
                </a:solidFill>
                <a:cs typeface="Simplified Arabic" pitchFamily="18" charset="-78"/>
              </a:rPr>
              <a:t>التى</a:t>
            </a:r>
            <a:r>
              <a:rPr lang="ar-SA" sz="4000" b="1" dirty="0" smtClean="0">
                <a:solidFill>
                  <a:schemeClr val="accent1"/>
                </a:solidFill>
                <a:cs typeface="Simplified Arabic" pitchFamily="18" charset="-78"/>
              </a:rPr>
              <a:t> تمر بالتتابع </a:t>
            </a:r>
            <a:r>
              <a:rPr lang="ar-SA" sz="4000" b="1" dirty="0" err="1" smtClean="0">
                <a:solidFill>
                  <a:schemeClr val="accent1"/>
                </a:solidFill>
                <a:cs typeface="Simplified Arabic" pitchFamily="18" charset="-78"/>
              </a:rPr>
              <a:t>فى</a:t>
            </a:r>
            <a:r>
              <a:rPr lang="ar-SA" sz="4000" b="1" dirty="0" smtClean="0">
                <a:solidFill>
                  <a:schemeClr val="accent1"/>
                </a:solidFill>
                <a:cs typeface="Simplified Arabic" pitchFamily="18" charset="-78"/>
              </a:rPr>
              <a:t> خلايا الخلية العصبية. </a:t>
            </a:r>
            <a:endParaRPr lang="ar-EG" sz="4000" b="1" dirty="0">
              <a:solidFill>
                <a:schemeClr val="accent1"/>
              </a:solidFill>
              <a:cs typeface="Simplified Arabic" pitchFamily="18" charset="-78"/>
            </a:endParaRPr>
          </a:p>
          <a:p>
            <a:pPr marL="571500" indent="-571500" algn="justLow" eaLnBrk="1" fontAlgn="auto" hangingPunct="1">
              <a:spcAft>
                <a:spcPts val="0"/>
              </a:spcAft>
              <a:buFont typeface="Wingdings" pitchFamily="2" charset="2"/>
              <a:buChar char="q"/>
              <a:defRPr/>
            </a:pPr>
            <a:endParaRPr lang="ar-EG" sz="4000" b="1" dirty="0" smtClean="0">
              <a:cs typeface="Simplified Arabic" pitchFamily="18" charset="-78"/>
            </a:endParaRPr>
          </a:p>
          <a:p>
            <a:pPr marL="571500" indent="-571500" algn="justLow" eaLnBrk="1" fontAlgn="auto" hangingPunct="1">
              <a:spcAft>
                <a:spcPts val="0"/>
              </a:spcAft>
              <a:buFont typeface="Wingdings" pitchFamily="2" charset="2"/>
              <a:buChar char="q"/>
              <a:defRPr/>
            </a:pPr>
            <a:r>
              <a:rPr lang="ar-SA" sz="4000" b="1" dirty="0" smtClean="0">
                <a:cs typeface="Simplified Arabic" pitchFamily="18" charset="-78"/>
              </a:rPr>
              <a:t>تنتقل الومضات العصبية بطريقتين (خلال الألياف العصبية- وخلال التشابك </a:t>
            </a:r>
            <a:r>
              <a:rPr lang="ar-SA" sz="4000" b="1" dirty="0" err="1" smtClean="0">
                <a:cs typeface="Simplified Arabic" pitchFamily="18" charset="-78"/>
              </a:rPr>
              <a:t>العصبى</a:t>
            </a:r>
            <a:r>
              <a:rPr lang="ar-SA" sz="4000" b="1" dirty="0" smtClean="0">
                <a:cs typeface="Simplified Arabic" pitchFamily="18" charset="-78"/>
              </a:rPr>
              <a:t> )</a:t>
            </a:r>
            <a:endParaRPr lang="en-US" sz="4000" b="1" dirty="0" smtClean="0">
              <a:cs typeface="Simplified Arabic" pitchFamily="18" charset="-78"/>
            </a:endParaRPr>
          </a:p>
        </p:txBody>
      </p:sp>
    </p:spTree>
    <p:extLst>
      <p:ext uri="{BB962C8B-B14F-4D97-AF65-F5344CB8AC3E}">
        <p14:creationId xmlns:p14="http://schemas.microsoft.com/office/powerpoint/2010/main" val="5545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wheel(1)">
                                      <p:cBhvr>
                                        <p:cTn id="14" dur="2000"/>
                                        <p:tgtEl>
                                          <p:spTgt spid="12290">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2290">
                                            <p:txEl>
                                              <p:pRg st="3" end="3"/>
                                            </p:txEl>
                                          </p:spTgt>
                                        </p:tgtEl>
                                        <p:attrNameLst>
                                          <p:attrName>style.visibility</p:attrName>
                                        </p:attrNameLst>
                                      </p:cBhvr>
                                      <p:to>
                                        <p:strVal val="visible"/>
                                      </p:to>
                                    </p:set>
                                    <p:animEffect transition="in" filter="wheel(1)">
                                      <p:cBhvr>
                                        <p:cTn id="19" dur="2000"/>
                                        <p:tgtEl>
                                          <p:spTgt spid="122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323850" y="144164"/>
            <a:ext cx="8496300" cy="6453188"/>
          </a:xfrm>
        </p:spPr>
        <p:txBody>
          <a:bodyPr rtlCol="1">
            <a:normAutofit/>
          </a:bodyPr>
          <a:lstStyle/>
          <a:p>
            <a:pPr algn="ctr" eaLnBrk="1" fontAlgn="auto" hangingPunct="1">
              <a:spcAft>
                <a:spcPts val="0"/>
              </a:spcAft>
              <a:defRPr/>
            </a:pPr>
            <a:r>
              <a:rPr lang="ar-SA" sz="2400" b="1" dirty="0" smtClean="0"/>
              <a:t>ويتكون كل نصف من أربعة فصوص هي الفص الجبهي، والجداري، والصدغي، </a:t>
            </a:r>
            <a:r>
              <a:rPr lang="ar-SA" sz="2400" b="1" dirty="0" err="1" smtClean="0"/>
              <a:t>والمؤخري</a:t>
            </a:r>
            <a:r>
              <a:rPr lang="ar-SA" sz="2400" b="1" dirty="0" smtClean="0"/>
              <a:t> أو القفوي</a:t>
            </a:r>
            <a:r>
              <a:rPr lang="ar-SA" sz="3600" b="1" dirty="0" smtClean="0"/>
              <a:t>.</a:t>
            </a:r>
            <a:r>
              <a:rPr lang="ar-SA" sz="3600" dirty="0" smtClean="0"/>
              <a:t> </a:t>
            </a:r>
            <a:endParaRPr lang="en-US" sz="3600" dirty="0" smtClean="0">
              <a:cs typeface="Arial" pitchFamily="34" charset="0"/>
            </a:endParaRPr>
          </a:p>
          <a:p>
            <a:pPr eaLnBrk="1" fontAlgn="auto" hangingPunct="1">
              <a:spcAft>
                <a:spcPts val="0"/>
              </a:spcAft>
              <a:defRPr/>
            </a:pPr>
            <a:endParaRPr lang="en-US" sz="3600" b="1" dirty="0" smtClean="0">
              <a:cs typeface="Arial" pitchFamily="34" charset="0"/>
            </a:endParaRPr>
          </a:p>
        </p:txBody>
      </p:sp>
      <p:pic>
        <p:nvPicPr>
          <p:cNvPr id="4" name="صورة 3" descr="07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121759" y="1316116"/>
            <a:ext cx="6899129" cy="549726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22425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0" y="0"/>
            <a:ext cx="9144000" cy="6858000"/>
          </a:xfrm>
          <a:ln>
            <a:solidFill>
              <a:schemeClr val="tx1"/>
            </a:solidFill>
            <a:miter lim="800000"/>
            <a:headEnd/>
            <a:tailEnd/>
          </a:ln>
        </p:spPr>
        <p:txBody>
          <a:bodyPr rtlCol="1">
            <a:normAutofit/>
          </a:bodyPr>
          <a:lstStyle/>
          <a:p>
            <a:pPr marL="609600" indent="-609600" algn="justLow" eaLnBrk="1" fontAlgn="auto" hangingPunct="1">
              <a:spcAft>
                <a:spcPts val="0"/>
              </a:spcAft>
              <a:defRPr/>
            </a:pPr>
            <a:r>
              <a:rPr lang="ar-SA" sz="3600" b="1" dirty="0" smtClean="0">
                <a:solidFill>
                  <a:schemeClr val="accent6"/>
                </a:solidFill>
              </a:rPr>
              <a:t>أولاً: الفص الأمامي أو الجبهي: </a:t>
            </a:r>
          </a:p>
          <a:p>
            <a:pPr marL="609600" indent="-609600" algn="justLow" eaLnBrk="1" fontAlgn="auto" hangingPunct="1">
              <a:spcAft>
                <a:spcPts val="0"/>
              </a:spcAft>
              <a:defRPr/>
            </a:pPr>
            <a:r>
              <a:rPr lang="ar-SA" sz="3600" b="1" dirty="0" smtClean="0">
                <a:solidFill>
                  <a:schemeClr val="accent6"/>
                </a:solidFill>
              </a:rPr>
              <a:t>المراكز الموجودة في الفص الجبهي:</a:t>
            </a:r>
            <a:endParaRPr lang="ar-EG" sz="3600" b="1" dirty="0" smtClean="0">
              <a:solidFill>
                <a:schemeClr val="accent6"/>
              </a:solidFill>
            </a:endParaRPr>
          </a:p>
          <a:p>
            <a:pPr marL="609600" indent="-609600" algn="justLow" eaLnBrk="1" fontAlgn="auto" hangingPunct="1">
              <a:spcAft>
                <a:spcPts val="0"/>
              </a:spcAft>
              <a:buFont typeface="Wingdings" pitchFamily="2" charset="2"/>
              <a:buChar char="Ø"/>
              <a:defRPr/>
            </a:pPr>
            <a:r>
              <a:rPr lang="ar-SA" sz="3600" b="1" dirty="0" smtClean="0">
                <a:solidFill>
                  <a:schemeClr val="accent6">
                    <a:lumMod val="75000"/>
                  </a:schemeClr>
                </a:solidFill>
              </a:rPr>
              <a:t>منطقة </a:t>
            </a:r>
            <a:r>
              <a:rPr lang="ar-SA" sz="3600" b="1" dirty="0" err="1" smtClean="0">
                <a:solidFill>
                  <a:schemeClr val="accent6">
                    <a:lumMod val="75000"/>
                  </a:schemeClr>
                </a:solidFill>
              </a:rPr>
              <a:t>بروكا</a:t>
            </a:r>
            <a:r>
              <a:rPr lang="ar-SA" sz="3600" b="1" dirty="0" smtClean="0">
                <a:solidFill>
                  <a:schemeClr val="accent6">
                    <a:lumMod val="75000"/>
                  </a:schemeClr>
                </a:solidFill>
              </a:rPr>
              <a:t> وهي المنطقة المسئولة عن الكلام</a:t>
            </a:r>
            <a:r>
              <a:rPr lang="ar-SA" sz="3600" b="1" dirty="0" smtClean="0"/>
              <a:t>. </a:t>
            </a:r>
            <a:endParaRPr lang="ar-EG" sz="3600" b="1" dirty="0" smtClean="0"/>
          </a:p>
          <a:p>
            <a:pPr marL="609600" indent="-609600" algn="justLow" eaLnBrk="1" fontAlgn="auto" hangingPunct="1">
              <a:spcAft>
                <a:spcPts val="0"/>
              </a:spcAft>
              <a:buFont typeface="Wingdings" pitchFamily="2" charset="2"/>
              <a:buChar char="Ø"/>
              <a:defRPr/>
            </a:pPr>
            <a:r>
              <a:rPr lang="ar-SA" sz="3600" b="1" dirty="0" smtClean="0">
                <a:solidFill>
                  <a:srgbClr val="7030A0"/>
                </a:solidFill>
              </a:rPr>
              <a:t>منطقة </a:t>
            </a:r>
            <a:r>
              <a:rPr lang="ar-SA" sz="3600" b="1" dirty="0" err="1" smtClean="0">
                <a:solidFill>
                  <a:srgbClr val="7030A0"/>
                </a:solidFill>
              </a:rPr>
              <a:t>إكزنر</a:t>
            </a:r>
            <a:r>
              <a:rPr lang="ar-SA" sz="3600" b="1" dirty="0" smtClean="0">
                <a:solidFill>
                  <a:srgbClr val="7030A0"/>
                </a:solidFill>
              </a:rPr>
              <a:t> وهي المنطقة المسئولة عن التعبير بالكتابة، وتوجد أيضاً في النصف الكروي السائد. </a:t>
            </a:r>
            <a:r>
              <a:rPr lang="ar-SA" sz="3600" b="1" dirty="0" smtClean="0"/>
              <a:t>  </a:t>
            </a:r>
            <a:endParaRPr lang="ar-EG" sz="3600" b="1" dirty="0" smtClean="0"/>
          </a:p>
          <a:p>
            <a:pPr marL="609600" indent="-609600" algn="justLow" eaLnBrk="1" fontAlgn="auto" hangingPunct="1">
              <a:spcAft>
                <a:spcPts val="0"/>
              </a:spcAft>
              <a:buFont typeface="Wingdings" pitchFamily="2" charset="2"/>
              <a:buChar char="Ø"/>
              <a:defRPr/>
            </a:pPr>
            <a:r>
              <a:rPr lang="ar-SA" sz="3600" b="1" dirty="0" smtClean="0">
                <a:solidFill>
                  <a:srgbClr val="002060"/>
                </a:solidFill>
              </a:rPr>
              <a:t>السطح الداخلي للفص الجبهي وله علاقة بالسلوك الانفعالي.</a:t>
            </a:r>
            <a:endParaRPr lang="ar-EG" sz="3600" b="1" dirty="0" smtClean="0">
              <a:solidFill>
                <a:srgbClr val="002060"/>
              </a:solidFill>
            </a:endParaRPr>
          </a:p>
          <a:p>
            <a:pPr marL="609600" indent="-609600" algn="justLow" eaLnBrk="1" fontAlgn="auto" hangingPunct="1">
              <a:spcAft>
                <a:spcPts val="0"/>
              </a:spcAft>
              <a:buFont typeface="Wingdings" pitchFamily="2" charset="2"/>
              <a:buChar char="Ø"/>
              <a:defRPr/>
            </a:pPr>
            <a:r>
              <a:rPr lang="ar-SA" sz="3600" b="1" dirty="0" smtClean="0">
                <a:solidFill>
                  <a:srgbClr val="00B050"/>
                </a:solidFill>
              </a:rPr>
              <a:t>منطقة الحركة ويتم تمثيل الجسم فيها بطريقة مقلوبة.</a:t>
            </a:r>
            <a:endParaRPr lang="en-US" sz="3600" b="1" dirty="0" smtClean="0">
              <a:solidFill>
                <a:srgbClr val="00B050"/>
              </a:solidFill>
              <a:cs typeface="Arial" pitchFamily="34" charset="0"/>
            </a:endParaRPr>
          </a:p>
        </p:txBody>
      </p:sp>
    </p:spTree>
    <p:extLst>
      <p:ext uri="{BB962C8B-B14F-4D97-AF65-F5344CB8AC3E}">
        <p14:creationId xmlns:p14="http://schemas.microsoft.com/office/powerpoint/2010/main" val="20065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wipe(down)">
                                      <p:cBhvr>
                                        <p:cTn id="7" dur="500"/>
                                        <p:tgtEl>
                                          <p:spTgt spid="317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wipe(down)">
                                      <p:cBhvr>
                                        <p:cTn id="12" dur="500"/>
                                        <p:tgtEl>
                                          <p:spTgt spid="317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Effect transition="in" filter="wipe(down)">
                                      <p:cBhvr>
                                        <p:cTn id="17" dur="500"/>
                                        <p:tgtEl>
                                          <p:spTgt spid="317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wipe(down)">
                                      <p:cBhvr>
                                        <p:cTn id="22" dur="500"/>
                                        <p:tgtEl>
                                          <p:spTgt spid="317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1746">
                                            <p:txEl>
                                              <p:pRg st="4" end="4"/>
                                            </p:txEl>
                                          </p:spTgt>
                                        </p:tgtEl>
                                        <p:attrNameLst>
                                          <p:attrName>style.visibility</p:attrName>
                                        </p:attrNameLst>
                                      </p:cBhvr>
                                      <p:to>
                                        <p:strVal val="visible"/>
                                      </p:to>
                                    </p:set>
                                    <p:animEffect transition="in" filter="wipe(down)">
                                      <p:cBhvr>
                                        <p:cTn id="27" dur="500"/>
                                        <p:tgtEl>
                                          <p:spTgt spid="317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1746">
                                            <p:txEl>
                                              <p:pRg st="5" end="5"/>
                                            </p:txEl>
                                          </p:spTgt>
                                        </p:tgtEl>
                                        <p:attrNameLst>
                                          <p:attrName>style.visibility</p:attrName>
                                        </p:attrNameLst>
                                      </p:cBhvr>
                                      <p:to>
                                        <p:strVal val="visible"/>
                                      </p:to>
                                    </p:set>
                                    <p:animEffect transition="in" filter="wipe(down)">
                                      <p:cBhvr>
                                        <p:cTn id="32" dur="500"/>
                                        <p:tgtEl>
                                          <p:spTgt spid="317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0" y="0"/>
            <a:ext cx="8820150" cy="6453188"/>
          </a:xfrm>
        </p:spPr>
        <p:txBody>
          <a:bodyPr rtlCol="1">
            <a:normAutofit fontScale="92500"/>
          </a:bodyPr>
          <a:lstStyle/>
          <a:p>
            <a:pPr algn="justLow" eaLnBrk="1" fontAlgn="auto" hangingPunct="1">
              <a:lnSpc>
                <a:spcPct val="90000"/>
              </a:lnSpc>
              <a:spcAft>
                <a:spcPts val="0"/>
              </a:spcAft>
              <a:defRPr/>
            </a:pPr>
            <a:r>
              <a:rPr lang="ar-SA" dirty="0" smtClean="0">
                <a:solidFill>
                  <a:schemeClr val="accent5"/>
                </a:solidFill>
              </a:rPr>
              <a:t>  </a:t>
            </a:r>
            <a:r>
              <a:rPr lang="ar-SA" sz="3600" b="1" dirty="0" smtClean="0">
                <a:solidFill>
                  <a:schemeClr val="accent5"/>
                </a:solidFill>
              </a:rPr>
              <a:t>أعراض إصابات الفص الجبهي:- </a:t>
            </a:r>
            <a:endParaRPr lang="ar-EG" sz="3600" b="1" dirty="0" smtClean="0">
              <a:solidFill>
                <a:schemeClr val="accent5"/>
              </a:solidFill>
            </a:endParaRPr>
          </a:p>
          <a:p>
            <a:pPr marL="571500" indent="-571500" algn="justLow" eaLnBrk="1" fontAlgn="auto" hangingPunct="1">
              <a:lnSpc>
                <a:spcPct val="90000"/>
              </a:lnSpc>
              <a:spcAft>
                <a:spcPts val="0"/>
              </a:spcAft>
              <a:buFont typeface="Wingdings" pitchFamily="2" charset="2"/>
              <a:buChar char="q"/>
              <a:defRPr/>
            </a:pPr>
            <a:r>
              <a:rPr lang="ar-SA" sz="3600" b="1" dirty="0" smtClean="0"/>
              <a:t>إصابة المنطقة </a:t>
            </a:r>
            <a:r>
              <a:rPr lang="ar-SA" sz="3600" b="1" dirty="0" err="1" smtClean="0"/>
              <a:t>الجبهية</a:t>
            </a:r>
            <a:r>
              <a:rPr lang="ar-SA" sz="3600" b="1" dirty="0" smtClean="0"/>
              <a:t> الأمامية تؤدي إلى العديد من الأعراض الخاصة بالعمليات العقلية العليا، وتؤدي إصابتها إلي:</a:t>
            </a:r>
          </a:p>
          <a:p>
            <a:pPr algn="justLow" eaLnBrk="1" fontAlgn="auto" hangingPunct="1">
              <a:lnSpc>
                <a:spcPct val="90000"/>
              </a:lnSpc>
              <a:spcAft>
                <a:spcPts val="0"/>
              </a:spcAft>
              <a:defRPr/>
            </a:pPr>
            <a:r>
              <a:rPr lang="ar-SA" sz="3600" b="1" dirty="0" smtClean="0">
                <a:solidFill>
                  <a:schemeClr val="accent6"/>
                </a:solidFill>
              </a:rPr>
              <a:t>أ- ضعف القدرة على التفكير التباعدي. </a:t>
            </a:r>
          </a:p>
          <a:p>
            <a:pPr marL="571500" indent="-571500" algn="justLow">
              <a:lnSpc>
                <a:spcPct val="90000"/>
              </a:lnSpc>
              <a:spcAft>
                <a:spcPts val="0"/>
              </a:spcAft>
              <a:buBlip>
                <a:blip r:embed="rId2"/>
              </a:buBlip>
              <a:defRPr/>
            </a:pPr>
            <a:r>
              <a:rPr lang="ar-SA" sz="3600" b="1" dirty="0" smtClean="0">
                <a:solidFill>
                  <a:schemeClr val="accent5"/>
                </a:solidFill>
              </a:rPr>
              <a:t>التفكير التباعدي: </a:t>
            </a:r>
            <a:r>
              <a:rPr lang="ar-SA" sz="3600" b="1" dirty="0" smtClean="0"/>
              <a:t>طـريقة لإنتاج أكثر عـدد ممكن من الأفكار عن طريق تفحص المشكلة من زوايا متعددة بما يتناسب مـع قدرات الفرد ، وخبراته</a:t>
            </a:r>
            <a:r>
              <a:rPr lang="en-US" sz="3600" b="1" dirty="0" smtClean="0">
                <a:cs typeface="Arial" pitchFamily="34" charset="0"/>
              </a:rPr>
              <a:t> </a:t>
            </a:r>
            <a:r>
              <a:rPr lang="en-US" sz="3600" b="1" dirty="0">
                <a:cs typeface="Arial" pitchFamily="34" charset="0"/>
              </a:rPr>
              <a:t>.</a:t>
            </a:r>
            <a:endParaRPr lang="ar-EG" sz="3600" b="1" dirty="0" smtClean="0">
              <a:cs typeface="Arial" pitchFamily="34" charset="0"/>
            </a:endParaRPr>
          </a:p>
          <a:p>
            <a:pPr marL="571500" indent="-571500" algn="justLow" eaLnBrk="1" fontAlgn="auto" hangingPunct="1">
              <a:lnSpc>
                <a:spcPct val="90000"/>
              </a:lnSpc>
              <a:spcAft>
                <a:spcPts val="0"/>
              </a:spcAft>
              <a:buBlip>
                <a:blip r:embed="rId2"/>
              </a:buBlip>
              <a:defRPr/>
            </a:pPr>
            <a:r>
              <a:rPr lang="ar-SA" sz="3600" b="1" dirty="0" smtClean="0">
                <a:solidFill>
                  <a:schemeClr val="accent5"/>
                </a:solidFill>
              </a:rPr>
              <a:t>التفكير </a:t>
            </a:r>
            <a:r>
              <a:rPr lang="ar-SA" sz="3600" b="1" dirty="0" err="1" smtClean="0">
                <a:solidFill>
                  <a:schemeClr val="accent5"/>
                </a:solidFill>
              </a:rPr>
              <a:t>التقاربي</a:t>
            </a:r>
            <a:r>
              <a:rPr lang="ar-SA" sz="3600" b="1" dirty="0" smtClean="0">
                <a:solidFill>
                  <a:schemeClr val="accent5"/>
                </a:solidFill>
              </a:rPr>
              <a:t>: </a:t>
            </a:r>
            <a:r>
              <a:rPr lang="ar-SA" sz="3600" b="1" dirty="0" smtClean="0"/>
              <a:t>القـدرة على اختيار الوضـع أو الفكرة أو الحل الأمثل وفـق شروط  ومستويات محددة سلفاً من قائمة من الأفكار.</a:t>
            </a:r>
            <a:r>
              <a:rPr lang="ar-SA" b="1" dirty="0" smtClean="0"/>
              <a:t> </a:t>
            </a:r>
            <a:endParaRPr lang="ar-SA" sz="3600" b="1" dirty="0" smtClean="0"/>
          </a:p>
          <a:p>
            <a:pPr algn="justLow" eaLnBrk="1" fontAlgn="auto" hangingPunct="1">
              <a:lnSpc>
                <a:spcPct val="90000"/>
              </a:lnSpc>
              <a:spcAft>
                <a:spcPts val="0"/>
              </a:spcAft>
              <a:defRPr/>
            </a:pPr>
            <a:endParaRPr lang="en-US" dirty="0" smtClean="0">
              <a:cs typeface="Arial" pitchFamily="34" charset="0"/>
            </a:endParaRPr>
          </a:p>
        </p:txBody>
      </p:sp>
    </p:spTree>
    <p:extLst>
      <p:ext uri="{BB962C8B-B14F-4D97-AF65-F5344CB8AC3E}">
        <p14:creationId xmlns:p14="http://schemas.microsoft.com/office/powerpoint/2010/main" val="415782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heel(1)">
                                      <p:cBhvr>
                                        <p:cTn id="7" dur="2000"/>
                                        <p:tgtEl>
                                          <p:spTgt spid="327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wheel(1)">
                                      <p:cBhvr>
                                        <p:cTn id="12" dur="2000"/>
                                        <p:tgtEl>
                                          <p:spTgt spid="327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2770">
                                            <p:txEl>
                                              <p:pRg st="3" end="3"/>
                                            </p:txEl>
                                          </p:spTgt>
                                        </p:tgtEl>
                                        <p:attrNameLst>
                                          <p:attrName>style.visibility</p:attrName>
                                        </p:attrNameLst>
                                      </p:cBhvr>
                                      <p:to>
                                        <p:strVal val="visible"/>
                                      </p:to>
                                    </p:set>
                                    <p:animEffect transition="in" filter="barn(inVertical)">
                                      <p:cBhvr>
                                        <p:cTn id="17" dur="500"/>
                                        <p:tgtEl>
                                          <p:spTgt spid="3277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2770">
                                            <p:txEl>
                                              <p:pRg st="4" end="4"/>
                                            </p:txEl>
                                          </p:spTgt>
                                        </p:tgtEl>
                                        <p:attrNameLst>
                                          <p:attrName>style.visibility</p:attrName>
                                        </p:attrNameLst>
                                      </p:cBhvr>
                                      <p:to>
                                        <p:strVal val="visible"/>
                                      </p:to>
                                    </p:set>
                                    <p:animEffect transition="in" filter="wipe(down)">
                                      <p:cBhvr>
                                        <p:cTn id="22" dur="500"/>
                                        <p:tgtEl>
                                          <p:spTgt spid="32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subTitle" idx="1"/>
          </p:nvPr>
        </p:nvSpPr>
        <p:spPr>
          <a:xfrm>
            <a:off x="0" y="188913"/>
            <a:ext cx="8964613" cy="6408737"/>
          </a:xfrm>
        </p:spPr>
        <p:txBody>
          <a:bodyPr rtlCol="1">
            <a:normAutofit fontScale="92500" lnSpcReduction="10000"/>
          </a:bodyPr>
          <a:lstStyle/>
          <a:p>
            <a:pPr algn="justLow" eaLnBrk="1" fontAlgn="auto" hangingPunct="1">
              <a:spcAft>
                <a:spcPts val="0"/>
              </a:spcAft>
              <a:buFont typeface="Wingdings" pitchFamily="2" charset="2"/>
              <a:buNone/>
              <a:defRPr/>
            </a:pPr>
            <a:r>
              <a:rPr lang="ar-SA" sz="3600" b="1" dirty="0" smtClean="0"/>
              <a:t>ب- نقص التلقائية حيث يفتقد المريض القدرة على المبادرة واتخاذ الأفعال والقرارات المناسبة.</a:t>
            </a:r>
          </a:p>
          <a:p>
            <a:pPr algn="justLow" eaLnBrk="1" fontAlgn="auto" hangingPunct="1">
              <a:spcAft>
                <a:spcPts val="0"/>
              </a:spcAft>
              <a:buFont typeface="Wingdings" pitchFamily="2" charset="2"/>
              <a:buNone/>
              <a:defRPr/>
            </a:pPr>
            <a:endParaRPr lang="ar-SA" sz="3600" b="1" dirty="0" smtClean="0"/>
          </a:p>
          <a:p>
            <a:pPr algn="justLow" eaLnBrk="1" fontAlgn="auto" hangingPunct="1">
              <a:spcAft>
                <a:spcPts val="0"/>
              </a:spcAft>
              <a:buFont typeface="Wingdings" pitchFamily="2" charset="2"/>
              <a:buNone/>
              <a:defRPr/>
            </a:pPr>
            <a:r>
              <a:rPr lang="ar-SA" sz="3600" b="1" dirty="0" smtClean="0">
                <a:solidFill>
                  <a:schemeClr val="accent5"/>
                </a:solidFill>
              </a:rPr>
              <a:t>ج- ضعف تكوين الخطط حيث يفتقد مريض إصابة الفص الجبهي إلى تكوين خطط معرفية جديدة لحل المشكلات.</a:t>
            </a:r>
          </a:p>
          <a:p>
            <a:pPr algn="justLow" eaLnBrk="1" fontAlgn="auto" hangingPunct="1">
              <a:spcAft>
                <a:spcPts val="0"/>
              </a:spcAft>
              <a:buFont typeface="Wingdings" pitchFamily="2" charset="2"/>
              <a:buNone/>
              <a:defRPr/>
            </a:pPr>
            <a:endParaRPr lang="ar-SA" sz="3600" b="1" dirty="0" smtClean="0"/>
          </a:p>
          <a:p>
            <a:pPr algn="justLow" eaLnBrk="1" fontAlgn="auto" hangingPunct="1">
              <a:spcAft>
                <a:spcPts val="0"/>
              </a:spcAft>
              <a:buFont typeface="Wingdings" pitchFamily="2" charset="2"/>
              <a:buNone/>
              <a:defRPr/>
            </a:pPr>
            <a:r>
              <a:rPr lang="ar-SA" sz="3600" b="1" dirty="0" smtClean="0">
                <a:solidFill>
                  <a:schemeClr val="accent6"/>
                </a:solidFill>
              </a:rPr>
              <a:t>د-اضطراب السلوك الاجتماعي:</a:t>
            </a:r>
          </a:p>
          <a:p>
            <a:pPr algn="justLow" eaLnBrk="1" fontAlgn="auto" hangingPunct="1">
              <a:spcAft>
                <a:spcPts val="0"/>
              </a:spcAft>
              <a:buFont typeface="Wingdings" pitchFamily="2" charset="2"/>
              <a:buNone/>
              <a:defRPr/>
            </a:pPr>
            <a:r>
              <a:rPr lang="ar-SA" sz="3600" b="1" dirty="0" smtClean="0">
                <a:solidFill>
                  <a:srgbClr val="0070C0"/>
                </a:solidFill>
              </a:rPr>
              <a:t>ضعف كف الاستجابة ، القيام بسلوك المخاطرة وتكسير القوانين، عدم قدرة المريض على تنظيم سلوكه.</a:t>
            </a:r>
            <a:endParaRPr lang="en-US" sz="3600" b="1" dirty="0" smtClean="0">
              <a:solidFill>
                <a:srgbClr val="0070C0"/>
              </a:solidFill>
              <a:cs typeface="Arial" pitchFamily="34" charset="0"/>
            </a:endParaRPr>
          </a:p>
        </p:txBody>
      </p:sp>
    </p:spTree>
    <p:extLst>
      <p:ext uri="{BB962C8B-B14F-4D97-AF65-F5344CB8AC3E}">
        <p14:creationId xmlns:p14="http://schemas.microsoft.com/office/powerpoint/2010/main" val="178284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arn(inVertical)">
                                      <p:cBhvr>
                                        <p:cTn id="7" dur="500"/>
                                        <p:tgtEl>
                                          <p:spTgt spid="337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wipe(down)">
                                      <p:cBhvr>
                                        <p:cTn id="12" dur="500"/>
                                        <p:tgtEl>
                                          <p:spTgt spid="337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subTitle" idx="1"/>
          </p:nvPr>
        </p:nvSpPr>
        <p:spPr>
          <a:xfrm>
            <a:off x="142875" y="142875"/>
            <a:ext cx="8786813" cy="6500813"/>
          </a:xfrm>
        </p:spPr>
        <p:txBody>
          <a:bodyPr rtlCol="1">
            <a:normAutofit/>
          </a:bodyPr>
          <a:lstStyle/>
          <a:p>
            <a:pPr marL="571500" indent="-571500" algn="justLow" eaLnBrk="1" fontAlgn="auto" hangingPunct="1">
              <a:spcAft>
                <a:spcPts val="0"/>
              </a:spcAft>
              <a:buFont typeface="Wingdings" pitchFamily="2" charset="2"/>
              <a:buChar char="q"/>
              <a:defRPr/>
            </a:pPr>
            <a:r>
              <a:rPr lang="ar-SA" sz="3600" b="1" dirty="0" smtClean="0">
                <a:solidFill>
                  <a:schemeClr val="accent6"/>
                </a:solidFill>
              </a:rPr>
              <a:t>إصابة منطقة </a:t>
            </a:r>
            <a:r>
              <a:rPr lang="ar-SA" sz="3600" b="1" dirty="0" err="1" smtClean="0">
                <a:solidFill>
                  <a:schemeClr val="accent6"/>
                </a:solidFill>
              </a:rPr>
              <a:t>بروكا</a:t>
            </a:r>
            <a:r>
              <a:rPr lang="ar-SA" sz="3600" b="1" dirty="0" smtClean="0">
                <a:solidFill>
                  <a:schemeClr val="accent6"/>
                </a:solidFill>
              </a:rPr>
              <a:t>: </a:t>
            </a:r>
            <a:endParaRPr lang="ar-EG" sz="3600" b="1" dirty="0" smtClean="0">
              <a:solidFill>
                <a:schemeClr val="accent6"/>
              </a:solidFill>
            </a:endParaRPr>
          </a:p>
          <a:p>
            <a:pPr algn="justLow" eaLnBrk="1" fontAlgn="auto" hangingPunct="1">
              <a:spcAft>
                <a:spcPts val="0"/>
              </a:spcAft>
              <a:defRPr/>
            </a:pPr>
            <a:endParaRPr lang="ar-SA" sz="3600" b="1" dirty="0" smtClean="0">
              <a:solidFill>
                <a:schemeClr val="accent6"/>
              </a:solidFill>
            </a:endParaRPr>
          </a:p>
          <a:p>
            <a:pPr algn="justLow" eaLnBrk="1" fontAlgn="auto" hangingPunct="1">
              <a:spcAft>
                <a:spcPts val="0"/>
              </a:spcAft>
              <a:defRPr/>
            </a:pPr>
            <a:r>
              <a:rPr lang="ar-SA" sz="3600" b="1" dirty="0" smtClean="0">
                <a:solidFill>
                  <a:srgbClr val="00B050"/>
                </a:solidFill>
              </a:rPr>
              <a:t>وتؤدي إلى الحبسة الكلامية التي وصفها </a:t>
            </a:r>
            <a:r>
              <a:rPr lang="ar-SA" sz="3600" b="1" dirty="0" err="1" smtClean="0">
                <a:solidFill>
                  <a:srgbClr val="00B050"/>
                </a:solidFill>
              </a:rPr>
              <a:t>بروكا</a:t>
            </a:r>
            <a:r>
              <a:rPr lang="ar-SA" sz="3600" b="1" dirty="0" smtClean="0">
                <a:solidFill>
                  <a:srgbClr val="00B050"/>
                </a:solidFill>
              </a:rPr>
              <a:t> عام 1861 كأول عرض لإصابة المنطقة </a:t>
            </a:r>
            <a:r>
              <a:rPr lang="ar-SA" sz="3600" b="1" dirty="0" err="1" smtClean="0">
                <a:solidFill>
                  <a:srgbClr val="00B050"/>
                </a:solidFill>
              </a:rPr>
              <a:t>الجبهية</a:t>
            </a:r>
            <a:r>
              <a:rPr lang="ar-SA" sz="3600" b="1" dirty="0" smtClean="0">
                <a:solidFill>
                  <a:srgbClr val="00B050"/>
                </a:solidFill>
              </a:rPr>
              <a:t> الأمامية في شكل اضطراب اللغة</a:t>
            </a:r>
            <a:r>
              <a:rPr lang="ar-SA" sz="3600" b="1" dirty="0" smtClean="0"/>
              <a:t>. </a:t>
            </a:r>
            <a:endParaRPr lang="ar-EG" sz="3600" b="1" dirty="0" smtClean="0"/>
          </a:p>
          <a:p>
            <a:pPr algn="justLow" eaLnBrk="1" fontAlgn="auto" hangingPunct="1">
              <a:spcAft>
                <a:spcPts val="0"/>
              </a:spcAft>
              <a:defRPr/>
            </a:pPr>
            <a:endParaRPr lang="ar-SA" sz="3600" b="1" dirty="0" smtClean="0"/>
          </a:p>
          <a:p>
            <a:pPr marL="571500" indent="-571500" algn="justLow" eaLnBrk="1" fontAlgn="auto" hangingPunct="1">
              <a:spcAft>
                <a:spcPts val="0"/>
              </a:spcAft>
              <a:buFont typeface="Wingdings" pitchFamily="2" charset="2"/>
              <a:buChar char="q"/>
              <a:defRPr/>
            </a:pPr>
            <a:r>
              <a:rPr lang="ar-SA" sz="3600" b="1" dirty="0" smtClean="0">
                <a:solidFill>
                  <a:schemeClr val="accent6"/>
                </a:solidFill>
              </a:rPr>
              <a:t>اضطراب في الوظيفة الحركية.</a:t>
            </a:r>
            <a:endParaRPr lang="en-US" sz="3600" b="1" dirty="0" smtClean="0">
              <a:solidFill>
                <a:schemeClr val="accent6"/>
              </a:solidFill>
              <a:cs typeface="Arial" pitchFamily="34" charset="0"/>
            </a:endParaRPr>
          </a:p>
        </p:txBody>
      </p:sp>
    </p:spTree>
    <p:extLst>
      <p:ext uri="{BB962C8B-B14F-4D97-AF65-F5344CB8AC3E}">
        <p14:creationId xmlns:p14="http://schemas.microsoft.com/office/powerpoint/2010/main" val="152055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arn(inVertical)">
                                      <p:cBhvr>
                                        <p:cTn id="7" dur="500"/>
                                        <p:tgtEl>
                                          <p:spTgt spid="348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 calcmode="lin" valueType="num">
                                      <p:cBhvr additive="base">
                                        <p:cTn id="12"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subTitle" idx="1"/>
          </p:nvPr>
        </p:nvSpPr>
        <p:spPr>
          <a:xfrm>
            <a:off x="0" y="0"/>
            <a:ext cx="9144000" cy="6669088"/>
          </a:xfrm>
        </p:spPr>
        <p:txBody>
          <a:bodyPr rtlCol="1">
            <a:normAutofit fontScale="92500" lnSpcReduction="10000"/>
          </a:bodyPr>
          <a:lstStyle/>
          <a:p>
            <a:pPr algn="justLow" eaLnBrk="1" fontAlgn="auto" hangingPunct="1">
              <a:spcAft>
                <a:spcPts val="0"/>
              </a:spcAft>
              <a:defRPr/>
            </a:pPr>
            <a:r>
              <a:rPr lang="ar-SA" b="1" dirty="0" smtClean="0">
                <a:solidFill>
                  <a:schemeClr val="accent6"/>
                </a:solidFill>
                <a:hlinkClick r:id="rId2"/>
              </a:rPr>
              <a:t> </a:t>
            </a:r>
            <a:r>
              <a:rPr lang="ar-SA" sz="4000" b="1" dirty="0" smtClean="0">
                <a:solidFill>
                  <a:schemeClr val="accent6"/>
                </a:solidFill>
              </a:rPr>
              <a:t>ثانيـاً: الفص الجداري:- </a:t>
            </a:r>
          </a:p>
          <a:p>
            <a:pPr algn="justLow" eaLnBrk="1" fontAlgn="auto" hangingPunct="1">
              <a:spcAft>
                <a:spcPts val="0"/>
              </a:spcAft>
              <a:defRPr/>
            </a:pPr>
            <a:r>
              <a:rPr lang="ar-SA" sz="4000" b="1" dirty="0" smtClean="0">
                <a:solidFill>
                  <a:schemeClr val="accent6"/>
                </a:solidFill>
              </a:rPr>
              <a:t> وظائف الفص الجداري :- </a:t>
            </a:r>
          </a:p>
          <a:p>
            <a:pPr algn="justLow" eaLnBrk="1" fontAlgn="auto" hangingPunct="1">
              <a:spcAft>
                <a:spcPts val="0"/>
              </a:spcAft>
              <a:defRPr/>
            </a:pPr>
            <a:r>
              <a:rPr lang="ar-SA" sz="4000" b="1" dirty="0" smtClean="0">
                <a:solidFill>
                  <a:schemeClr val="tx1"/>
                </a:solidFill>
              </a:rPr>
              <a:t>1-   الأحاسيس المخية: وتشمل هذه الأحاسيس : </a:t>
            </a:r>
          </a:p>
          <a:p>
            <a:pPr algn="justLow" eaLnBrk="1" fontAlgn="auto" hangingPunct="1">
              <a:spcAft>
                <a:spcPts val="0"/>
              </a:spcAft>
              <a:defRPr/>
            </a:pPr>
            <a:r>
              <a:rPr lang="ar-SA" sz="4000" b="1" dirty="0" smtClean="0"/>
              <a:t>أ- </a:t>
            </a:r>
            <a:r>
              <a:rPr lang="ar-SA" sz="4000" b="1" dirty="0" smtClean="0">
                <a:solidFill>
                  <a:schemeClr val="accent5"/>
                </a:solidFill>
              </a:rPr>
              <a:t>التحديد اللمسي لموضع مثير. </a:t>
            </a:r>
          </a:p>
          <a:p>
            <a:pPr algn="justLow" eaLnBrk="1" fontAlgn="auto" hangingPunct="1">
              <a:spcAft>
                <a:spcPts val="0"/>
              </a:spcAft>
              <a:defRPr/>
            </a:pPr>
            <a:r>
              <a:rPr lang="ar-SA" sz="4000" b="1" dirty="0" smtClean="0">
                <a:solidFill>
                  <a:schemeClr val="accent5"/>
                </a:solidFill>
              </a:rPr>
              <a:t>ب- تمييز موضع نقطتين لمسيتين. </a:t>
            </a:r>
          </a:p>
          <a:p>
            <a:pPr algn="justLow" eaLnBrk="1" fontAlgn="auto" hangingPunct="1">
              <a:spcAft>
                <a:spcPts val="0"/>
              </a:spcAft>
              <a:defRPr/>
            </a:pPr>
            <a:r>
              <a:rPr lang="ar-SA" sz="4000" b="1" dirty="0" smtClean="0">
                <a:solidFill>
                  <a:schemeClr val="accent5"/>
                </a:solidFill>
              </a:rPr>
              <a:t>ج- الإحساس بالأشكال ثلاثية. </a:t>
            </a:r>
          </a:p>
          <a:p>
            <a:pPr algn="justLow" eaLnBrk="1" fontAlgn="auto" hangingPunct="1">
              <a:spcAft>
                <a:spcPts val="0"/>
              </a:spcAft>
              <a:defRPr/>
            </a:pPr>
            <a:r>
              <a:rPr lang="ar-SA" sz="4000" b="1" dirty="0" smtClean="0"/>
              <a:t>2-  </a:t>
            </a:r>
            <a:r>
              <a:rPr lang="ar-SA" sz="4000" b="1" dirty="0" smtClean="0">
                <a:solidFill>
                  <a:schemeClr val="accent6"/>
                </a:solidFill>
              </a:rPr>
              <a:t> استقبال المعلومات الحسية والقيام بتشغيلها مما يعطينا إدراكاً جيداً للعالم من حولنا. </a:t>
            </a:r>
          </a:p>
          <a:p>
            <a:pPr algn="justLow" eaLnBrk="1" fontAlgn="auto" hangingPunct="1">
              <a:spcAft>
                <a:spcPts val="0"/>
              </a:spcAft>
              <a:defRPr/>
            </a:pPr>
            <a:r>
              <a:rPr lang="ar-SA" sz="4000" b="1" dirty="0" smtClean="0"/>
              <a:t>3-   إدراك وضع الجسم في الفراغ.</a:t>
            </a:r>
            <a:endParaRPr lang="en-US" sz="4000" b="1" dirty="0" smtClean="0">
              <a:cs typeface="Arial" pitchFamily="34" charset="0"/>
            </a:endParaRPr>
          </a:p>
        </p:txBody>
      </p:sp>
    </p:spTree>
    <p:extLst>
      <p:ext uri="{BB962C8B-B14F-4D97-AF65-F5344CB8AC3E}">
        <p14:creationId xmlns:p14="http://schemas.microsoft.com/office/powerpoint/2010/main" val="285741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wheel(1)">
                                      <p:cBhvr>
                                        <p:cTn id="12" dur="2000"/>
                                        <p:tgtEl>
                                          <p:spTgt spid="358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5842">
                                            <p:txEl>
                                              <p:pRg st="2" end="2"/>
                                            </p:txEl>
                                          </p:spTgt>
                                        </p:tgtEl>
                                        <p:attrNameLst>
                                          <p:attrName>style.visibility</p:attrName>
                                        </p:attrNameLst>
                                      </p:cBhvr>
                                      <p:to>
                                        <p:strVal val="visible"/>
                                      </p:to>
                                    </p:set>
                                    <p:anim calcmode="lin" valueType="num">
                                      <p:cBhvr additive="base">
                                        <p:cTn id="17" dur="500" fill="hold"/>
                                        <p:tgtEl>
                                          <p:spTgt spid="3584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5842">
                                            <p:txEl>
                                              <p:pRg st="6" end="6"/>
                                            </p:txEl>
                                          </p:spTgt>
                                        </p:tgtEl>
                                        <p:attrNameLst>
                                          <p:attrName>style.visibility</p:attrName>
                                        </p:attrNameLst>
                                      </p:cBhvr>
                                      <p:to>
                                        <p:strVal val="visible"/>
                                      </p:to>
                                    </p:set>
                                    <p:animEffect transition="in" filter="wipe(down)">
                                      <p:cBhvr>
                                        <p:cTn id="23" dur="500"/>
                                        <p:tgtEl>
                                          <p:spTgt spid="3584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5842">
                                            <p:txEl>
                                              <p:pRg st="7" end="7"/>
                                            </p:txEl>
                                          </p:spTgt>
                                        </p:tgtEl>
                                        <p:attrNameLst>
                                          <p:attrName>style.visibility</p:attrName>
                                        </p:attrNameLst>
                                      </p:cBhvr>
                                      <p:to>
                                        <p:strVal val="visible"/>
                                      </p:to>
                                    </p:set>
                                    <p:animEffect transition="in" filter="wheel(1)">
                                      <p:cBhvr>
                                        <p:cTn id="28" dur="2000"/>
                                        <p:tgtEl>
                                          <p:spTgt spid="358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subTitle" idx="1"/>
          </p:nvPr>
        </p:nvSpPr>
        <p:spPr>
          <a:xfrm>
            <a:off x="323850" y="333375"/>
            <a:ext cx="8496300" cy="6119813"/>
          </a:xfrm>
        </p:spPr>
        <p:txBody>
          <a:bodyPr rtlCol="1">
            <a:normAutofit fontScale="92500" lnSpcReduction="20000"/>
          </a:bodyPr>
          <a:lstStyle/>
          <a:p>
            <a:pPr algn="justLow" eaLnBrk="1" fontAlgn="auto" hangingPunct="1">
              <a:spcAft>
                <a:spcPts val="0"/>
              </a:spcAft>
              <a:defRPr/>
            </a:pPr>
            <a:r>
              <a:rPr lang="ar-SA" sz="4000" b="1" dirty="0" smtClean="0">
                <a:solidFill>
                  <a:schemeClr val="accent6"/>
                </a:solidFill>
              </a:rPr>
              <a:t>4- له دور في الوظائف المعرفية كالذاكرة قصيرة المدى.</a:t>
            </a:r>
            <a:endParaRPr lang="ar-SA" sz="4000" b="1" u="sng" dirty="0" smtClean="0">
              <a:solidFill>
                <a:schemeClr val="accent6"/>
              </a:solidFill>
            </a:endParaRPr>
          </a:p>
          <a:p>
            <a:pPr algn="justLow" eaLnBrk="1" fontAlgn="auto" hangingPunct="1">
              <a:spcAft>
                <a:spcPts val="0"/>
              </a:spcAft>
              <a:defRPr/>
            </a:pPr>
            <a:r>
              <a:rPr lang="ar-SA" sz="4000" b="1" dirty="0" smtClean="0">
                <a:solidFill>
                  <a:srgbClr val="0070C0"/>
                </a:solidFill>
              </a:rPr>
              <a:t>*أعراض إصابة الفص الجداري:-</a:t>
            </a:r>
            <a:r>
              <a:rPr lang="ar-SA" sz="4000" b="1" u="sng" dirty="0" smtClean="0">
                <a:solidFill>
                  <a:srgbClr val="0070C0"/>
                </a:solidFill>
              </a:rPr>
              <a:t> </a:t>
            </a:r>
            <a:endParaRPr lang="ar-SA" sz="4000" b="1" dirty="0" smtClean="0">
              <a:solidFill>
                <a:srgbClr val="0070C0"/>
              </a:solidFill>
            </a:endParaRPr>
          </a:p>
          <a:p>
            <a:pPr algn="justLow" eaLnBrk="1" fontAlgn="auto" hangingPunct="1">
              <a:spcAft>
                <a:spcPts val="0"/>
              </a:spcAft>
              <a:defRPr/>
            </a:pPr>
            <a:r>
              <a:rPr lang="ar-SA" sz="4000" b="1" dirty="0" smtClean="0"/>
              <a:t>1- يؤدي إلى ضعف الإحساس أو فقدانه في الجزء المعاكس من الجسم. </a:t>
            </a:r>
          </a:p>
          <a:p>
            <a:pPr algn="justLow" eaLnBrk="1" fontAlgn="auto" hangingPunct="1">
              <a:spcAft>
                <a:spcPts val="0"/>
              </a:spcAft>
              <a:defRPr/>
            </a:pPr>
            <a:r>
              <a:rPr lang="ar-SA" sz="4000" b="1" dirty="0" smtClean="0"/>
              <a:t>2-   فقدان أو اضطراب الأحاسيس المخية. </a:t>
            </a:r>
          </a:p>
          <a:p>
            <a:pPr algn="justLow" eaLnBrk="1" fontAlgn="auto" hangingPunct="1">
              <a:spcAft>
                <a:spcPts val="0"/>
              </a:spcAft>
              <a:defRPr/>
            </a:pPr>
            <a:r>
              <a:rPr lang="ar-SA" sz="4000" b="1" dirty="0" smtClean="0"/>
              <a:t>3-  إصابة المنطقة الحسية الترابطية تؤدي إلى اضطراب القدرة على التعرف وإدراك معاني الأشياء الحسية وهو ما يعرف </a:t>
            </a:r>
            <a:r>
              <a:rPr lang="ar-SA" sz="4000" b="1" dirty="0" err="1" smtClean="0"/>
              <a:t>بالأجنوزيا</a:t>
            </a:r>
            <a:r>
              <a:rPr lang="ar-SA" sz="4000" b="1" dirty="0" smtClean="0"/>
              <a:t>.</a:t>
            </a:r>
            <a:r>
              <a:rPr lang="ar-SA" dirty="0" smtClean="0"/>
              <a:t> </a:t>
            </a:r>
            <a:endParaRPr lang="en-US" dirty="0" smtClean="0">
              <a:cs typeface="Arial" pitchFamily="34" charset="0"/>
            </a:endParaRPr>
          </a:p>
        </p:txBody>
      </p:sp>
    </p:spTree>
    <p:extLst>
      <p:ext uri="{BB962C8B-B14F-4D97-AF65-F5344CB8AC3E}">
        <p14:creationId xmlns:p14="http://schemas.microsoft.com/office/powerpoint/2010/main" val="740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6866">
                                            <p:txEl>
                                              <p:pRg st="2" end="2"/>
                                            </p:txEl>
                                          </p:spTgt>
                                        </p:tgtEl>
                                        <p:attrNameLst>
                                          <p:attrName>style.visibility</p:attrName>
                                        </p:attrNameLst>
                                      </p:cBhvr>
                                      <p:to>
                                        <p:strVal val="visible"/>
                                      </p:to>
                                    </p:set>
                                    <p:animEffect transition="in" filter="wheel(1)">
                                      <p:cBhvr>
                                        <p:cTn id="7" dur="2000"/>
                                        <p:tgtEl>
                                          <p:spTgt spid="36866">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6866">
                                            <p:txEl>
                                              <p:pRg st="3" end="3"/>
                                            </p:txEl>
                                          </p:spTgt>
                                        </p:tgtEl>
                                        <p:attrNameLst>
                                          <p:attrName>style.visibility</p:attrName>
                                        </p:attrNameLst>
                                      </p:cBhvr>
                                      <p:to>
                                        <p:strVal val="visible"/>
                                      </p:to>
                                    </p:set>
                                    <p:animEffect transition="in" filter="wheel(1)">
                                      <p:cBhvr>
                                        <p:cTn id="10" dur="2000"/>
                                        <p:tgtEl>
                                          <p:spTgt spid="36866">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6866">
                                            <p:txEl>
                                              <p:pRg st="4" end="4"/>
                                            </p:txEl>
                                          </p:spTgt>
                                        </p:tgtEl>
                                        <p:attrNameLst>
                                          <p:attrName>style.visibility</p:attrName>
                                        </p:attrNameLst>
                                      </p:cBhvr>
                                      <p:to>
                                        <p:strVal val="visible"/>
                                      </p:to>
                                    </p:set>
                                    <p:animEffect transition="in" filter="wheel(1)">
                                      <p:cBhvr>
                                        <p:cTn id="13" dur="2000"/>
                                        <p:tgtEl>
                                          <p:spTgt spid="368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subTitle" idx="1"/>
          </p:nvPr>
        </p:nvSpPr>
        <p:spPr>
          <a:xfrm>
            <a:off x="323850" y="333375"/>
            <a:ext cx="8496300" cy="6119813"/>
          </a:xfrm>
        </p:spPr>
        <p:txBody>
          <a:bodyPr rtlCol="1">
            <a:normAutofit/>
          </a:bodyPr>
          <a:lstStyle/>
          <a:p>
            <a:pPr algn="justLow" eaLnBrk="1" fontAlgn="auto" hangingPunct="1">
              <a:spcAft>
                <a:spcPts val="0"/>
              </a:spcAft>
              <a:defRPr/>
            </a:pPr>
            <a:r>
              <a:rPr lang="ar-SA" sz="4000" b="1" dirty="0" smtClean="0">
                <a:solidFill>
                  <a:schemeClr val="accent5"/>
                </a:solidFill>
              </a:rPr>
              <a:t>4- عدم القدرة على التعرف على الوجوه المألوفة. </a:t>
            </a:r>
          </a:p>
          <a:p>
            <a:pPr algn="justLow" eaLnBrk="1" fontAlgn="auto" hangingPunct="1">
              <a:spcAft>
                <a:spcPts val="0"/>
              </a:spcAft>
              <a:defRPr/>
            </a:pPr>
            <a:r>
              <a:rPr lang="ar-SA" sz="4000" b="1" dirty="0" smtClean="0">
                <a:solidFill>
                  <a:schemeClr val="accent5"/>
                </a:solidFill>
              </a:rPr>
              <a:t>5-  صعوبة القدرة على التركيز. </a:t>
            </a:r>
          </a:p>
          <a:p>
            <a:pPr algn="justLow" eaLnBrk="1" fontAlgn="auto" hangingPunct="1">
              <a:spcAft>
                <a:spcPts val="0"/>
              </a:spcAft>
              <a:defRPr/>
            </a:pPr>
            <a:r>
              <a:rPr lang="ar-SA" sz="4000" b="1" dirty="0" smtClean="0">
                <a:solidFill>
                  <a:schemeClr val="accent5"/>
                </a:solidFill>
              </a:rPr>
              <a:t>6- اضطراب صورة الجسم. </a:t>
            </a:r>
          </a:p>
          <a:p>
            <a:pPr algn="justLow" eaLnBrk="1" fontAlgn="auto" hangingPunct="1">
              <a:spcAft>
                <a:spcPts val="0"/>
              </a:spcAft>
              <a:defRPr/>
            </a:pPr>
            <a:r>
              <a:rPr lang="ar-SA" sz="4000" b="1" dirty="0" smtClean="0">
                <a:solidFill>
                  <a:schemeClr val="accent5"/>
                </a:solidFill>
              </a:rPr>
              <a:t>7- اضطرابات اللغة وخاصة الوظيفة </a:t>
            </a:r>
            <a:r>
              <a:rPr lang="ar-SA" sz="4000" b="1" dirty="0" err="1" smtClean="0">
                <a:solidFill>
                  <a:schemeClr val="accent5"/>
                </a:solidFill>
              </a:rPr>
              <a:t>الاستقبالية</a:t>
            </a:r>
            <a:r>
              <a:rPr lang="ar-SA" sz="4000" b="1" dirty="0" smtClean="0">
                <a:solidFill>
                  <a:schemeClr val="accent5"/>
                </a:solidFill>
              </a:rPr>
              <a:t> مما يؤدي إلى ما يسمى بالحبسة اللغوية </a:t>
            </a:r>
            <a:r>
              <a:rPr lang="ar-SA" sz="4000" b="1" dirty="0" err="1" smtClean="0">
                <a:solidFill>
                  <a:schemeClr val="accent5"/>
                </a:solidFill>
              </a:rPr>
              <a:t>الاستقبالية</a:t>
            </a:r>
            <a:r>
              <a:rPr lang="ar-SA" sz="4000" b="1" dirty="0" smtClean="0">
                <a:solidFill>
                  <a:schemeClr val="accent5"/>
                </a:solidFill>
              </a:rPr>
              <a:t> والتي تتعلق بفهم دلالات الألفاظ ومعانيها وترميزها.</a:t>
            </a:r>
            <a:r>
              <a:rPr lang="ar-SA" sz="4000" dirty="0" smtClean="0">
                <a:solidFill>
                  <a:schemeClr val="accent5"/>
                </a:solidFill>
              </a:rPr>
              <a:t> </a:t>
            </a:r>
            <a:endParaRPr lang="en-US" sz="4000" dirty="0" smtClean="0">
              <a:solidFill>
                <a:schemeClr val="accent5"/>
              </a:solidFill>
              <a:cs typeface="Arial" pitchFamily="34" charset="0"/>
            </a:endParaRPr>
          </a:p>
        </p:txBody>
      </p:sp>
    </p:spTree>
    <p:extLst>
      <p:ext uri="{BB962C8B-B14F-4D97-AF65-F5344CB8AC3E}">
        <p14:creationId xmlns:p14="http://schemas.microsoft.com/office/powerpoint/2010/main" val="165685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wheel(1)">
                                      <p:cBhvr>
                                        <p:cTn id="7" dur="2000"/>
                                        <p:tgtEl>
                                          <p:spTgt spid="37890">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7890">
                                            <p:txEl>
                                              <p:pRg st="1" end="1"/>
                                            </p:txEl>
                                          </p:spTgt>
                                        </p:tgtEl>
                                        <p:attrNameLst>
                                          <p:attrName>style.visibility</p:attrName>
                                        </p:attrNameLst>
                                      </p:cBhvr>
                                      <p:to>
                                        <p:strVal val="visible"/>
                                      </p:to>
                                    </p:set>
                                    <p:animEffect transition="in" filter="wheel(1)">
                                      <p:cBhvr>
                                        <p:cTn id="10" dur="2000"/>
                                        <p:tgtEl>
                                          <p:spTgt spid="37890">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7890">
                                            <p:txEl>
                                              <p:pRg st="2" end="2"/>
                                            </p:txEl>
                                          </p:spTgt>
                                        </p:tgtEl>
                                        <p:attrNameLst>
                                          <p:attrName>style.visibility</p:attrName>
                                        </p:attrNameLst>
                                      </p:cBhvr>
                                      <p:to>
                                        <p:strVal val="visible"/>
                                      </p:to>
                                    </p:set>
                                    <p:animEffect transition="in" filter="wheel(1)">
                                      <p:cBhvr>
                                        <p:cTn id="13" dur="2000"/>
                                        <p:tgtEl>
                                          <p:spTgt spid="37890">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7890">
                                            <p:txEl>
                                              <p:pRg st="3" end="3"/>
                                            </p:txEl>
                                          </p:spTgt>
                                        </p:tgtEl>
                                        <p:attrNameLst>
                                          <p:attrName>style.visibility</p:attrName>
                                        </p:attrNameLst>
                                      </p:cBhvr>
                                      <p:to>
                                        <p:strVal val="visible"/>
                                      </p:to>
                                    </p:set>
                                    <p:animEffect transition="in" filter="wheel(1)">
                                      <p:cBhvr>
                                        <p:cTn id="16" dur="2000"/>
                                        <p:tgtEl>
                                          <p:spTgt spid="378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subTitle" idx="1"/>
          </p:nvPr>
        </p:nvSpPr>
        <p:spPr>
          <a:xfrm>
            <a:off x="179388" y="188913"/>
            <a:ext cx="8964612" cy="6264275"/>
          </a:xfrm>
        </p:spPr>
        <p:txBody>
          <a:bodyPr rtlCol="1">
            <a:normAutofit fontScale="92500" lnSpcReduction="10000"/>
          </a:bodyPr>
          <a:lstStyle/>
          <a:p>
            <a:pPr algn="justLow" eaLnBrk="1" fontAlgn="auto" hangingPunct="1">
              <a:lnSpc>
                <a:spcPct val="90000"/>
              </a:lnSpc>
              <a:spcAft>
                <a:spcPts val="0"/>
              </a:spcAft>
              <a:defRPr/>
            </a:pPr>
            <a:r>
              <a:rPr lang="ar-SA" dirty="0" smtClean="0">
                <a:solidFill>
                  <a:schemeClr val="accent5"/>
                </a:solidFill>
              </a:rPr>
              <a:t> </a:t>
            </a:r>
            <a:r>
              <a:rPr lang="ar-SA" sz="4000" b="1" dirty="0" smtClean="0">
                <a:solidFill>
                  <a:schemeClr val="accent5"/>
                </a:solidFill>
              </a:rPr>
              <a:t>ثالثاً: الفص الصدغي: </a:t>
            </a:r>
          </a:p>
          <a:p>
            <a:pPr algn="justLow" eaLnBrk="1" fontAlgn="auto" hangingPunct="1">
              <a:lnSpc>
                <a:spcPct val="90000"/>
              </a:lnSpc>
              <a:spcAft>
                <a:spcPts val="0"/>
              </a:spcAft>
              <a:defRPr/>
            </a:pPr>
            <a:r>
              <a:rPr lang="ar-SA" sz="4000" b="1" dirty="0" smtClean="0">
                <a:solidFill>
                  <a:schemeClr val="accent6">
                    <a:lumMod val="60000"/>
                    <a:lumOff val="40000"/>
                  </a:schemeClr>
                </a:solidFill>
              </a:rPr>
              <a:t>  الوظائف الأساسية للفص الصدغي :- </a:t>
            </a:r>
          </a:p>
          <a:p>
            <a:pPr algn="justLow" eaLnBrk="1" fontAlgn="auto" hangingPunct="1">
              <a:lnSpc>
                <a:spcPct val="90000"/>
              </a:lnSpc>
              <a:spcAft>
                <a:spcPts val="0"/>
              </a:spcAft>
              <a:defRPr/>
            </a:pPr>
            <a:r>
              <a:rPr lang="ar-SA" sz="4000" b="1" dirty="0" smtClean="0"/>
              <a:t>1- الاحساسات السمعية، والإدراكات السمعية البصرية. </a:t>
            </a:r>
          </a:p>
          <a:p>
            <a:pPr algn="justLow" eaLnBrk="1" fontAlgn="auto" hangingPunct="1">
              <a:lnSpc>
                <a:spcPct val="90000"/>
              </a:lnSpc>
              <a:spcAft>
                <a:spcPts val="0"/>
              </a:spcAft>
              <a:defRPr/>
            </a:pPr>
            <a:r>
              <a:rPr lang="ar-SA" sz="4000" b="1" dirty="0" smtClean="0"/>
              <a:t>2- تخزين (ذاكرة) طويلة المدى للمدخلات الحسية</a:t>
            </a:r>
            <a:r>
              <a:rPr lang="ar-EG" sz="4000" b="1" dirty="0" smtClean="0"/>
              <a:t>.</a:t>
            </a:r>
            <a:endParaRPr lang="ar-SA" sz="4000" b="1" dirty="0" smtClean="0"/>
          </a:p>
          <a:p>
            <a:pPr algn="justLow" eaLnBrk="1" fontAlgn="auto" hangingPunct="1">
              <a:lnSpc>
                <a:spcPct val="90000"/>
              </a:lnSpc>
              <a:spcAft>
                <a:spcPts val="0"/>
              </a:spcAft>
              <a:defRPr/>
            </a:pPr>
            <a:endParaRPr lang="ar-SA" sz="4000" b="1" dirty="0" smtClean="0"/>
          </a:p>
          <a:p>
            <a:pPr algn="justLow" eaLnBrk="1" fontAlgn="auto" hangingPunct="1">
              <a:lnSpc>
                <a:spcPct val="90000"/>
              </a:lnSpc>
              <a:spcAft>
                <a:spcPts val="0"/>
              </a:spcAft>
              <a:defRPr/>
            </a:pPr>
            <a:r>
              <a:rPr lang="ar-SA" sz="4000" b="1" dirty="0" smtClean="0">
                <a:solidFill>
                  <a:schemeClr val="accent6">
                    <a:lumMod val="60000"/>
                    <a:lumOff val="40000"/>
                  </a:schemeClr>
                </a:solidFill>
              </a:rPr>
              <a:t>* أعراض إصابات الفص الصدغي:- </a:t>
            </a:r>
          </a:p>
          <a:p>
            <a:pPr algn="justLow" eaLnBrk="1" fontAlgn="auto" hangingPunct="1">
              <a:lnSpc>
                <a:spcPct val="90000"/>
              </a:lnSpc>
              <a:spcAft>
                <a:spcPts val="0"/>
              </a:spcAft>
              <a:defRPr/>
            </a:pPr>
            <a:r>
              <a:rPr lang="ar-SA" sz="4000" b="1" dirty="0" smtClean="0">
                <a:solidFill>
                  <a:srgbClr val="0070C0"/>
                </a:solidFill>
              </a:rPr>
              <a:t>1- اضطراب الإحساس والإدراك السمعي (وخاصة الكلامي أو اللفظي </a:t>
            </a:r>
            <a:r>
              <a:rPr lang="ar-SA" sz="4000" b="1" dirty="0" err="1" smtClean="0">
                <a:solidFill>
                  <a:srgbClr val="0070C0"/>
                </a:solidFill>
              </a:rPr>
              <a:t>أوالموسيقي</a:t>
            </a:r>
            <a:r>
              <a:rPr lang="ar-SA" sz="4000" b="1" dirty="0" smtClean="0">
                <a:solidFill>
                  <a:srgbClr val="0070C0"/>
                </a:solidFill>
              </a:rPr>
              <a:t>). </a:t>
            </a:r>
            <a:endParaRPr lang="en-US" sz="4000" b="1" dirty="0" smtClean="0">
              <a:solidFill>
                <a:srgbClr val="0070C0"/>
              </a:solidFill>
              <a:cs typeface="Arial" pitchFamily="34" charset="0"/>
            </a:endParaRPr>
          </a:p>
        </p:txBody>
      </p:sp>
    </p:spTree>
    <p:extLst>
      <p:ext uri="{BB962C8B-B14F-4D97-AF65-F5344CB8AC3E}">
        <p14:creationId xmlns:p14="http://schemas.microsoft.com/office/powerpoint/2010/main" val="420204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wheel(1)">
                                      <p:cBhvr>
                                        <p:cTn id="7" dur="2000"/>
                                        <p:tgtEl>
                                          <p:spTgt spid="389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circle(in)">
                                      <p:cBhvr>
                                        <p:cTn id="12" dur="2000"/>
                                        <p:tgtEl>
                                          <p:spTgt spid="389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wheel(1)">
                                      <p:cBhvr>
                                        <p:cTn id="17" dur="2000"/>
                                        <p:tgtEl>
                                          <p:spTgt spid="38914">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8914">
                                            <p:txEl>
                                              <p:pRg st="3" end="3"/>
                                            </p:txEl>
                                          </p:spTgt>
                                        </p:tgtEl>
                                        <p:attrNameLst>
                                          <p:attrName>style.visibility</p:attrName>
                                        </p:attrNameLst>
                                      </p:cBhvr>
                                      <p:to>
                                        <p:strVal val="visible"/>
                                      </p:to>
                                    </p:set>
                                    <p:animEffect transition="in" filter="wheel(1)">
                                      <p:cBhvr>
                                        <p:cTn id="20" dur="2000"/>
                                        <p:tgtEl>
                                          <p:spTgt spid="3891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8914">
                                            <p:txEl>
                                              <p:pRg st="5" end="5"/>
                                            </p:txEl>
                                          </p:spTgt>
                                        </p:tgtEl>
                                        <p:attrNameLst>
                                          <p:attrName>style.visibility</p:attrName>
                                        </p:attrNameLst>
                                      </p:cBhvr>
                                      <p:to>
                                        <p:strVal val="visible"/>
                                      </p:to>
                                    </p:set>
                                    <p:animEffect transition="in" filter="barn(inVertical)">
                                      <p:cBhvr>
                                        <p:cTn id="25" dur="500"/>
                                        <p:tgtEl>
                                          <p:spTgt spid="3891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8914">
                                            <p:txEl>
                                              <p:pRg st="6" end="6"/>
                                            </p:txEl>
                                          </p:spTgt>
                                        </p:tgtEl>
                                        <p:attrNameLst>
                                          <p:attrName>style.visibility</p:attrName>
                                        </p:attrNameLst>
                                      </p:cBhvr>
                                      <p:to>
                                        <p:strVal val="visible"/>
                                      </p:to>
                                    </p:set>
                                    <p:animEffect transition="in" filter="wheel(1)">
                                      <p:cBhvr>
                                        <p:cTn id="30" dur="2000"/>
                                        <p:tgtEl>
                                          <p:spTgt spid="389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subTitle" idx="1"/>
          </p:nvPr>
        </p:nvSpPr>
        <p:spPr>
          <a:xfrm>
            <a:off x="323850" y="333375"/>
            <a:ext cx="8496300" cy="6119813"/>
          </a:xfrm>
        </p:spPr>
        <p:txBody>
          <a:bodyPr rtlCol="1">
            <a:normAutofit fontScale="92500" lnSpcReduction="10000"/>
          </a:bodyPr>
          <a:lstStyle/>
          <a:p>
            <a:pPr algn="justLow" eaLnBrk="1" fontAlgn="auto" hangingPunct="1">
              <a:spcAft>
                <a:spcPts val="0"/>
              </a:spcAft>
              <a:defRPr/>
            </a:pPr>
            <a:r>
              <a:rPr lang="ar-SA" sz="4000" b="1" dirty="0" smtClean="0"/>
              <a:t>2-   اضطراب الانتباه الاختياري للمدخلات السمعية والبصرية. </a:t>
            </a:r>
            <a:endParaRPr lang="ar-EG" sz="4000" b="1" dirty="0" smtClean="0"/>
          </a:p>
          <a:p>
            <a:pPr algn="justLow" eaLnBrk="1" fontAlgn="auto" hangingPunct="1">
              <a:spcAft>
                <a:spcPts val="0"/>
              </a:spcAft>
              <a:defRPr/>
            </a:pPr>
            <a:r>
              <a:rPr lang="ar-EG" sz="4000" b="1" dirty="0" smtClean="0">
                <a:solidFill>
                  <a:srgbClr val="0070C0"/>
                </a:solidFill>
              </a:rPr>
              <a:t>3- </a:t>
            </a:r>
            <a:r>
              <a:rPr lang="ar-SA" sz="4000" b="1" dirty="0" smtClean="0">
                <a:solidFill>
                  <a:srgbClr val="0070C0"/>
                </a:solidFill>
              </a:rPr>
              <a:t>اضطراب الإدراك البصري. </a:t>
            </a:r>
          </a:p>
          <a:p>
            <a:pPr algn="justLow" eaLnBrk="1" fontAlgn="auto" hangingPunct="1">
              <a:spcAft>
                <a:spcPts val="0"/>
              </a:spcAft>
              <a:defRPr/>
            </a:pPr>
            <a:r>
              <a:rPr lang="ar-SA" sz="4000" b="1" dirty="0" smtClean="0">
                <a:solidFill>
                  <a:schemeClr val="tx2">
                    <a:lumMod val="40000"/>
                    <a:lumOff val="60000"/>
                  </a:schemeClr>
                </a:solidFill>
              </a:rPr>
              <a:t>4-   اضطراب تنظيم وتصنيف المواد اللفظية. </a:t>
            </a:r>
          </a:p>
          <a:p>
            <a:pPr algn="justLow" eaLnBrk="1" fontAlgn="auto" hangingPunct="1">
              <a:spcAft>
                <a:spcPts val="0"/>
              </a:spcAft>
              <a:defRPr/>
            </a:pPr>
            <a:r>
              <a:rPr lang="ar-SA" sz="4000" b="1" dirty="0" smtClean="0">
                <a:solidFill>
                  <a:schemeClr val="tx1"/>
                </a:solidFill>
              </a:rPr>
              <a:t>5-   اضطراب في فهم اللغة، وهو ما يسمى بالحبسة </a:t>
            </a:r>
            <a:r>
              <a:rPr lang="ar-SA" sz="4000" b="1" dirty="0" err="1" smtClean="0">
                <a:solidFill>
                  <a:schemeClr val="tx1"/>
                </a:solidFill>
              </a:rPr>
              <a:t>الاستقبالية</a:t>
            </a:r>
            <a:r>
              <a:rPr lang="ar-SA" sz="4000" b="1" dirty="0" smtClean="0">
                <a:solidFill>
                  <a:schemeClr val="tx1"/>
                </a:solidFill>
              </a:rPr>
              <a:t>. </a:t>
            </a:r>
          </a:p>
          <a:p>
            <a:pPr algn="justLow" eaLnBrk="1" fontAlgn="auto" hangingPunct="1">
              <a:spcAft>
                <a:spcPts val="0"/>
              </a:spcAft>
              <a:defRPr/>
            </a:pPr>
            <a:r>
              <a:rPr lang="ar-SA" sz="4000" b="1" dirty="0" smtClean="0">
                <a:solidFill>
                  <a:schemeClr val="accent5"/>
                </a:solidFill>
              </a:rPr>
              <a:t>6-   اضطراب في الذاكرة القريبة. </a:t>
            </a:r>
          </a:p>
          <a:p>
            <a:pPr algn="justLow" eaLnBrk="1" fontAlgn="auto" hangingPunct="1">
              <a:spcAft>
                <a:spcPts val="0"/>
              </a:spcAft>
              <a:defRPr/>
            </a:pPr>
            <a:r>
              <a:rPr lang="ar-SA" sz="4000" b="1" dirty="0" smtClean="0">
                <a:solidFill>
                  <a:srgbClr val="C00000"/>
                </a:solidFill>
              </a:rPr>
              <a:t>7-   اضطراب السلوك الانفعالي والشخصية. </a:t>
            </a:r>
          </a:p>
          <a:p>
            <a:pPr algn="justLow" eaLnBrk="1" fontAlgn="auto" hangingPunct="1">
              <a:spcAft>
                <a:spcPts val="0"/>
              </a:spcAft>
              <a:defRPr/>
            </a:pPr>
            <a:endParaRPr lang="ar-SA" sz="4000" b="1" dirty="0" smtClean="0"/>
          </a:p>
          <a:p>
            <a:pPr algn="justLow" eaLnBrk="1" fontAlgn="auto" hangingPunct="1">
              <a:spcAft>
                <a:spcPts val="0"/>
              </a:spcAft>
              <a:defRPr/>
            </a:pPr>
            <a:endParaRPr lang="en-US" b="1" dirty="0" smtClean="0">
              <a:cs typeface="Arial" pitchFamily="34" charset="0"/>
            </a:endParaRPr>
          </a:p>
        </p:txBody>
      </p:sp>
    </p:spTree>
    <p:extLst>
      <p:ext uri="{BB962C8B-B14F-4D97-AF65-F5344CB8AC3E}">
        <p14:creationId xmlns:p14="http://schemas.microsoft.com/office/powerpoint/2010/main" val="179844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heel(1)">
                                      <p:cBhvr>
                                        <p:cTn id="7" dur="2000"/>
                                        <p:tgtEl>
                                          <p:spTgt spid="399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wheel(1)">
                                      <p:cBhvr>
                                        <p:cTn id="12" dur="2000"/>
                                        <p:tgtEl>
                                          <p:spTgt spid="399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9938">
                                            <p:txEl>
                                              <p:pRg st="2" end="2"/>
                                            </p:txEl>
                                          </p:spTgt>
                                        </p:tgtEl>
                                        <p:attrNameLst>
                                          <p:attrName>style.visibility</p:attrName>
                                        </p:attrNameLst>
                                      </p:cBhvr>
                                      <p:to>
                                        <p:strVal val="visible"/>
                                      </p:to>
                                    </p:set>
                                    <p:animEffect transition="in" filter="wipe(down)">
                                      <p:cBhvr>
                                        <p:cTn id="17" dur="500"/>
                                        <p:tgtEl>
                                          <p:spTgt spid="399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9938">
                                            <p:txEl>
                                              <p:pRg st="3" end="3"/>
                                            </p:txEl>
                                          </p:spTgt>
                                        </p:tgtEl>
                                        <p:attrNameLst>
                                          <p:attrName>style.visibility</p:attrName>
                                        </p:attrNameLst>
                                      </p:cBhvr>
                                      <p:to>
                                        <p:strVal val="visible"/>
                                      </p:to>
                                    </p:set>
                                    <p:anim calcmode="lin" valueType="num">
                                      <p:cBhvr additive="base">
                                        <p:cTn id="22" dur="500" fill="hold"/>
                                        <p:tgtEl>
                                          <p:spTgt spid="39938">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99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9938">
                                            <p:txEl>
                                              <p:pRg st="4" end="4"/>
                                            </p:txEl>
                                          </p:spTgt>
                                        </p:tgtEl>
                                        <p:attrNameLst>
                                          <p:attrName>style.visibility</p:attrName>
                                        </p:attrNameLst>
                                      </p:cBhvr>
                                      <p:to>
                                        <p:strVal val="visible"/>
                                      </p:to>
                                    </p:set>
                                    <p:animEffect transition="in" filter="wipe(down)">
                                      <p:cBhvr>
                                        <p:cTn id="28" dur="500"/>
                                        <p:tgtEl>
                                          <p:spTgt spid="3993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9938">
                                            <p:txEl>
                                              <p:pRg st="5" end="5"/>
                                            </p:txEl>
                                          </p:spTgt>
                                        </p:tgtEl>
                                        <p:attrNameLst>
                                          <p:attrName>style.visibility</p:attrName>
                                        </p:attrNameLst>
                                      </p:cBhvr>
                                      <p:to>
                                        <p:strVal val="visible"/>
                                      </p:to>
                                    </p:set>
                                    <p:animEffect transition="in" filter="wheel(1)">
                                      <p:cBhvr>
                                        <p:cTn id="33" dur="2000"/>
                                        <p:tgtEl>
                                          <p:spTgt spid="399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323850" y="333375"/>
            <a:ext cx="8496300" cy="6119813"/>
          </a:xfrm>
        </p:spPr>
        <p:txBody>
          <a:bodyPr rtlCol="1">
            <a:normAutofit fontScale="92500" lnSpcReduction="20000"/>
          </a:bodyPr>
          <a:lstStyle/>
          <a:p>
            <a:pPr algn="r" eaLnBrk="1" fontAlgn="auto" hangingPunct="1">
              <a:spcAft>
                <a:spcPts val="0"/>
              </a:spcAft>
              <a:defRPr/>
            </a:pPr>
            <a:r>
              <a:rPr lang="ar-SA" sz="4000" b="1" u="sng" dirty="0" smtClean="0">
                <a:solidFill>
                  <a:schemeClr val="accent6"/>
                </a:solidFill>
              </a:rPr>
              <a:t>أ)الانتقال خلال الألياف العصبية</a:t>
            </a:r>
            <a:r>
              <a:rPr lang="ar-SA" sz="4000" b="1" dirty="0" smtClean="0">
                <a:solidFill>
                  <a:schemeClr val="accent6"/>
                </a:solidFill>
              </a:rPr>
              <a:t> </a:t>
            </a:r>
            <a:endParaRPr lang="ar-SA" sz="4000" b="1" u="sng" dirty="0" smtClean="0">
              <a:solidFill>
                <a:schemeClr val="accent6"/>
              </a:solidFill>
            </a:endParaRPr>
          </a:p>
          <a:p>
            <a:pPr algn="r" eaLnBrk="1" fontAlgn="auto" hangingPunct="1">
              <a:spcAft>
                <a:spcPts val="0"/>
              </a:spcAft>
              <a:defRPr/>
            </a:pPr>
            <a:r>
              <a:rPr lang="ar-SA" sz="4000" b="1" dirty="0" err="1" smtClean="0">
                <a:solidFill>
                  <a:schemeClr val="accent6"/>
                </a:solidFill>
              </a:rPr>
              <a:t>فى</a:t>
            </a:r>
            <a:r>
              <a:rPr lang="ar-SA" sz="4000" b="1" dirty="0" smtClean="0">
                <a:solidFill>
                  <a:schemeClr val="accent6"/>
                </a:solidFill>
              </a:rPr>
              <a:t> حالة السكون (الراحة)    </a:t>
            </a:r>
            <a:endParaRPr lang="ar-EG" sz="4000" b="1" dirty="0" smtClean="0">
              <a:solidFill>
                <a:schemeClr val="accent6"/>
              </a:solidFill>
            </a:endParaRPr>
          </a:p>
          <a:p>
            <a:pPr algn="r" eaLnBrk="1" fontAlgn="auto" hangingPunct="1">
              <a:spcAft>
                <a:spcPts val="0"/>
              </a:spcAft>
              <a:defRPr/>
            </a:pPr>
            <a:endParaRPr lang="ar-EG" sz="4000" b="1" dirty="0">
              <a:solidFill>
                <a:schemeClr val="accent6"/>
              </a:solidFill>
            </a:endParaRPr>
          </a:p>
          <a:p>
            <a:pPr marL="571500" indent="-571500" algn="justLow" eaLnBrk="1" fontAlgn="auto" hangingPunct="1">
              <a:spcAft>
                <a:spcPts val="0"/>
              </a:spcAft>
              <a:buFont typeface="Wingdings" pitchFamily="2" charset="2"/>
              <a:buChar char="v"/>
              <a:defRPr/>
            </a:pPr>
            <a:r>
              <a:rPr lang="ar-SA" sz="4000" b="1" dirty="0" smtClean="0">
                <a:solidFill>
                  <a:schemeClr val="tx2">
                    <a:lumMod val="60000"/>
                    <a:lumOff val="40000"/>
                  </a:schemeClr>
                </a:solidFill>
              </a:rPr>
              <a:t>يكون السطح </a:t>
            </a:r>
            <a:r>
              <a:rPr lang="ar-SA" sz="4000" b="1" dirty="0" err="1" smtClean="0">
                <a:solidFill>
                  <a:schemeClr val="tx2">
                    <a:lumMod val="60000"/>
                    <a:lumOff val="40000"/>
                  </a:schemeClr>
                </a:solidFill>
              </a:rPr>
              <a:t>الخارجى</a:t>
            </a:r>
            <a:r>
              <a:rPr lang="ar-SA" sz="4000" b="1" dirty="0" smtClean="0">
                <a:solidFill>
                  <a:schemeClr val="tx2">
                    <a:lumMod val="60000"/>
                    <a:lumOff val="40000"/>
                  </a:schemeClr>
                </a:solidFill>
              </a:rPr>
              <a:t> للخلية موجب </a:t>
            </a:r>
            <a:r>
              <a:rPr lang="ar-SA" sz="4000" b="1" dirty="0" err="1" smtClean="0">
                <a:solidFill>
                  <a:schemeClr val="tx2">
                    <a:lumMod val="60000"/>
                    <a:lumOff val="40000"/>
                  </a:schemeClr>
                </a:solidFill>
              </a:rPr>
              <a:t>والداخلى</a:t>
            </a:r>
            <a:r>
              <a:rPr lang="ar-SA" sz="4000" b="1" dirty="0" smtClean="0">
                <a:solidFill>
                  <a:schemeClr val="tx2">
                    <a:lumMod val="60000"/>
                    <a:lumOff val="40000"/>
                  </a:schemeClr>
                </a:solidFill>
              </a:rPr>
              <a:t>  سالب ( الغشاء مستقطب )  </a:t>
            </a:r>
            <a:r>
              <a:rPr lang="ar-SA" sz="4000" b="1" dirty="0" err="1" smtClean="0">
                <a:solidFill>
                  <a:schemeClr val="tx2">
                    <a:lumMod val="60000"/>
                    <a:lumOff val="40000"/>
                  </a:schemeClr>
                </a:solidFill>
              </a:rPr>
              <a:t>أى</a:t>
            </a:r>
            <a:r>
              <a:rPr lang="ar-SA" sz="4000" b="1" dirty="0" smtClean="0">
                <a:solidFill>
                  <a:schemeClr val="tx2">
                    <a:lumMod val="60000"/>
                    <a:lumOff val="40000"/>
                  </a:schemeClr>
                </a:solidFill>
              </a:rPr>
              <a:t> له قطبين موجب </a:t>
            </a:r>
          </a:p>
          <a:p>
            <a:pPr algn="justLow" eaLnBrk="1" fontAlgn="auto" hangingPunct="1">
              <a:spcAft>
                <a:spcPts val="0"/>
              </a:spcAft>
              <a:defRPr/>
            </a:pPr>
            <a:r>
              <a:rPr lang="ar-SA" sz="4000" b="1" dirty="0" smtClean="0">
                <a:solidFill>
                  <a:schemeClr val="tx2">
                    <a:lumMod val="60000"/>
                    <a:lumOff val="40000"/>
                  </a:schemeClr>
                </a:solidFill>
              </a:rPr>
              <a:t>وسالب والشحنات بسبب أيونات الصوديوم والبوتاسيوم والكلور  تتجمع على السطح الخارج</a:t>
            </a:r>
            <a:r>
              <a:rPr lang="ar-EG" sz="4000" b="1" dirty="0" smtClean="0">
                <a:solidFill>
                  <a:schemeClr val="tx2">
                    <a:lumMod val="60000"/>
                    <a:lumOff val="40000"/>
                  </a:schemeClr>
                </a:solidFill>
              </a:rPr>
              <a:t>ي.</a:t>
            </a:r>
          </a:p>
          <a:p>
            <a:pPr marL="571500" indent="-571500" algn="justLow" eaLnBrk="1" fontAlgn="auto" hangingPunct="1">
              <a:spcAft>
                <a:spcPts val="0"/>
              </a:spcAft>
              <a:buFont typeface="Wingdings" pitchFamily="2" charset="2"/>
              <a:buChar char="v"/>
              <a:defRPr/>
            </a:pPr>
            <a:r>
              <a:rPr lang="ar-SA" sz="4000" b="1" dirty="0" smtClean="0">
                <a:solidFill>
                  <a:schemeClr val="tx2">
                    <a:lumMod val="60000"/>
                    <a:lumOff val="40000"/>
                  </a:schemeClr>
                </a:solidFill>
              </a:rPr>
              <a:t>وسبب الاستقطاب </a:t>
            </a:r>
            <a:r>
              <a:rPr lang="ar-SA" sz="4000" b="1" dirty="0" smtClean="0">
                <a:solidFill>
                  <a:srgbClr val="7030A0"/>
                </a:solidFill>
              </a:rPr>
              <a:t>هو  النفاذية الاختيارية  </a:t>
            </a:r>
            <a:r>
              <a:rPr lang="ar-SA" sz="4000" b="1" dirty="0" err="1" smtClean="0">
                <a:solidFill>
                  <a:srgbClr val="7030A0"/>
                </a:solidFill>
              </a:rPr>
              <a:t>التى</a:t>
            </a:r>
            <a:r>
              <a:rPr lang="ar-SA" sz="4000" b="1" dirty="0" smtClean="0">
                <a:solidFill>
                  <a:srgbClr val="7030A0"/>
                </a:solidFill>
              </a:rPr>
              <a:t> تمنع مرور الأيونات الموجبة والسالبة لتعادل بعضها. </a:t>
            </a:r>
            <a:endParaRPr lang="en-US" sz="4000" b="1" dirty="0" smtClean="0">
              <a:solidFill>
                <a:srgbClr val="7030A0"/>
              </a:solidFill>
              <a:cs typeface="Arial" pitchFamily="34" charset="0"/>
            </a:endParaRPr>
          </a:p>
        </p:txBody>
      </p:sp>
    </p:spTree>
    <p:extLst>
      <p:ext uri="{BB962C8B-B14F-4D97-AF65-F5344CB8AC3E}">
        <p14:creationId xmlns:p14="http://schemas.microsoft.com/office/powerpoint/2010/main" val="14588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circle(in)">
                                      <p:cBhvr>
                                        <p:cTn id="7" dur="20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wipe(down)">
                                      <p:cBhvr>
                                        <p:cTn id="12" dur="5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Effect transition="in" filter="wipe(down)">
                                      <p:cBhvr>
                                        <p:cTn id="17" dur="500"/>
                                        <p:tgtEl>
                                          <p:spTgt spid="133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314">
                                            <p:txEl>
                                              <p:pRg st="5" end="5"/>
                                            </p:txEl>
                                          </p:spTgt>
                                        </p:tgtEl>
                                        <p:attrNameLst>
                                          <p:attrName>style.visibility</p:attrName>
                                        </p:attrNameLst>
                                      </p:cBhvr>
                                      <p:to>
                                        <p:strVal val="visible"/>
                                      </p:to>
                                    </p:set>
                                    <p:animEffect transition="in" filter="barn(inVertical)">
                                      <p:cBhvr>
                                        <p:cTn id="22" dur="500"/>
                                        <p:tgtEl>
                                          <p:spTgt spid="133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4294967295"/>
          </p:nvPr>
        </p:nvSpPr>
        <p:spPr>
          <a:xfrm>
            <a:off x="457200" y="1600200"/>
            <a:ext cx="8229600" cy="4525963"/>
          </a:xfrm>
          <a:prstGeom prst="rect">
            <a:avLst/>
          </a:prstGeom>
        </p:spPr>
        <p:txBody>
          <a:bodyPr/>
          <a:lstStyle/>
          <a:p>
            <a:pPr algn="ctr" eaLnBrk="1" hangingPunct="1"/>
            <a:r>
              <a:rPr lang="ar-EG" sz="4000" b="1" smtClean="0"/>
              <a:t>الداتا متاحة عبر هذا الرابط :</a:t>
            </a:r>
          </a:p>
          <a:p>
            <a:pPr algn="ctr" eaLnBrk="1" hangingPunct="1"/>
            <a:r>
              <a:rPr lang="en-US" sz="4000" b="1" smtClean="0">
                <a:cs typeface="Arial" pitchFamily="34" charset="0"/>
              </a:rPr>
              <a:t>http:// site.iugaza.edu.ps</a:t>
            </a:r>
            <a:endParaRPr lang="ar-EG" sz="4000" b="1" smtClean="0"/>
          </a:p>
        </p:txBody>
      </p:sp>
    </p:spTree>
    <p:extLst>
      <p:ext uri="{BB962C8B-B14F-4D97-AF65-F5344CB8AC3E}">
        <p14:creationId xmlns:p14="http://schemas.microsoft.com/office/powerpoint/2010/main" val="1114153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subTitle" idx="1"/>
          </p:nvPr>
        </p:nvSpPr>
        <p:spPr>
          <a:xfrm>
            <a:off x="323850" y="333375"/>
            <a:ext cx="8496300" cy="6119813"/>
          </a:xfrm>
        </p:spPr>
        <p:txBody>
          <a:bodyPr rtlCol="1">
            <a:normAutofit fontScale="92500" lnSpcReduction="20000"/>
          </a:bodyPr>
          <a:lstStyle/>
          <a:p>
            <a:pPr marL="571500" indent="-571500" algn="justLow" eaLnBrk="1" fontAlgn="auto" hangingPunct="1">
              <a:spcAft>
                <a:spcPts val="0"/>
              </a:spcAft>
              <a:buFont typeface="Wingdings" pitchFamily="2" charset="2"/>
              <a:buChar char="v"/>
              <a:defRPr/>
            </a:pPr>
            <a:r>
              <a:rPr lang="ar-SA" sz="4000" b="1" dirty="0" smtClean="0">
                <a:solidFill>
                  <a:schemeClr val="bg2">
                    <a:lumMod val="75000"/>
                  </a:schemeClr>
                </a:solidFill>
              </a:rPr>
              <a:t>عند إثارة الخلية العصبية </a:t>
            </a:r>
            <a:r>
              <a:rPr lang="ar-SA" sz="4000" b="1" dirty="0" err="1" smtClean="0">
                <a:solidFill>
                  <a:schemeClr val="bg2">
                    <a:lumMod val="75000"/>
                  </a:schemeClr>
                </a:solidFill>
              </a:rPr>
              <a:t>فى</a:t>
            </a:r>
            <a:r>
              <a:rPr lang="ar-SA" sz="4000" b="1" dirty="0" smtClean="0">
                <a:solidFill>
                  <a:schemeClr val="bg2">
                    <a:lumMod val="75000"/>
                  </a:schemeClr>
                </a:solidFill>
              </a:rPr>
              <a:t> بقعة ما  يفقد الغشاء قدرته على النفاذية الاختيارية </a:t>
            </a:r>
            <a:r>
              <a:rPr lang="ar-SA" sz="4000" b="1" dirty="0" err="1" smtClean="0">
                <a:solidFill>
                  <a:schemeClr val="bg2">
                    <a:lumMod val="75000"/>
                  </a:schemeClr>
                </a:solidFill>
              </a:rPr>
              <a:t>أى</a:t>
            </a:r>
            <a:r>
              <a:rPr lang="ar-SA" sz="4000" b="1" dirty="0" smtClean="0">
                <a:solidFill>
                  <a:schemeClr val="bg2">
                    <a:lumMod val="75000"/>
                  </a:schemeClr>
                </a:solidFill>
              </a:rPr>
              <a:t> ينفذ الأيونات دون تحكم.</a:t>
            </a:r>
            <a:endParaRPr lang="ar-EG" sz="4000" b="1" dirty="0" smtClean="0">
              <a:solidFill>
                <a:schemeClr val="bg2">
                  <a:lumMod val="75000"/>
                </a:schemeClr>
              </a:solidFill>
            </a:endParaRPr>
          </a:p>
          <a:p>
            <a:pPr marL="571500" indent="-571500" algn="justLow" eaLnBrk="1" fontAlgn="auto" hangingPunct="1">
              <a:spcAft>
                <a:spcPts val="0"/>
              </a:spcAft>
              <a:buFont typeface="Wingdings" pitchFamily="2" charset="2"/>
              <a:buChar char="v"/>
              <a:defRPr/>
            </a:pPr>
            <a:r>
              <a:rPr lang="ar-SA" sz="4000" b="1" dirty="0" smtClean="0">
                <a:solidFill>
                  <a:schemeClr val="bg2">
                    <a:lumMod val="75000"/>
                  </a:schemeClr>
                </a:solidFill>
              </a:rPr>
              <a:t>تدخل أيونات الصوديوم  الى داخل الخلية لكى تتعادل مع الأيونات السالبة  بداخل الخلية ويتبقى بعض الأيونات الموجبة داخل الغشاء فيصبح موجب بالداخل  عند هذه النقطة (</a:t>
            </a:r>
            <a:r>
              <a:rPr lang="ar-SA" sz="4000" b="1" dirty="0" err="1" smtClean="0">
                <a:solidFill>
                  <a:schemeClr val="bg2">
                    <a:lumMod val="75000"/>
                  </a:schemeClr>
                </a:solidFill>
              </a:rPr>
              <a:t>أى</a:t>
            </a:r>
            <a:r>
              <a:rPr lang="ar-SA" sz="4000" b="1" dirty="0" smtClean="0">
                <a:solidFill>
                  <a:schemeClr val="bg2">
                    <a:lumMod val="75000"/>
                  </a:schemeClr>
                </a:solidFill>
              </a:rPr>
              <a:t> يحدث انعكاس للاستقطاب )الموجود </a:t>
            </a:r>
            <a:r>
              <a:rPr lang="ar-SA" sz="4000" b="1" dirty="0" err="1" smtClean="0">
                <a:solidFill>
                  <a:schemeClr val="bg2">
                    <a:lumMod val="75000"/>
                  </a:schemeClr>
                </a:solidFill>
              </a:rPr>
              <a:t>فى</a:t>
            </a:r>
            <a:r>
              <a:rPr lang="ar-SA" sz="4000" b="1" dirty="0" smtClean="0">
                <a:solidFill>
                  <a:schemeClr val="bg2">
                    <a:lumMod val="75000"/>
                  </a:schemeClr>
                </a:solidFill>
              </a:rPr>
              <a:t> وقت الراحة </a:t>
            </a:r>
            <a:endParaRPr lang="en-US" sz="4000" b="1" dirty="0" smtClean="0">
              <a:solidFill>
                <a:schemeClr val="bg2">
                  <a:lumMod val="75000"/>
                </a:schemeClr>
              </a:solidFill>
              <a:cs typeface="Arial" pitchFamily="34" charset="0"/>
            </a:endParaRPr>
          </a:p>
        </p:txBody>
      </p:sp>
    </p:spTree>
    <p:extLst>
      <p:ext uri="{BB962C8B-B14F-4D97-AF65-F5344CB8AC3E}">
        <p14:creationId xmlns:p14="http://schemas.microsoft.com/office/powerpoint/2010/main" val="24175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323850" y="333375"/>
            <a:ext cx="8496300" cy="6119813"/>
          </a:xfrm>
        </p:spPr>
        <p:txBody>
          <a:bodyPr rtlCol="1">
            <a:normAutofit fontScale="92500" lnSpcReduction="10000"/>
          </a:bodyPr>
          <a:lstStyle/>
          <a:p>
            <a:pPr marL="571500" indent="-571500" algn="justLow" eaLnBrk="1" fontAlgn="auto" hangingPunct="1">
              <a:spcAft>
                <a:spcPts val="0"/>
              </a:spcAft>
              <a:buFont typeface="Wingdings" pitchFamily="2" charset="2"/>
              <a:buChar char="v"/>
              <a:defRPr/>
            </a:pPr>
            <a:r>
              <a:rPr lang="ar-SA" sz="4000" b="1" dirty="0" smtClean="0"/>
              <a:t>يؤدى هذا الى زيادة النفاذية الاختيارية لغشاء الخلية فتخرج أيونات البوتاسيوم الى خارج الغشاء  فيصبح موجب </a:t>
            </a:r>
            <a:r>
              <a:rPr lang="ar-SA" sz="4000" b="1" dirty="0" err="1" smtClean="0"/>
              <a:t>أى</a:t>
            </a:r>
            <a:r>
              <a:rPr lang="ar-SA" sz="4000" b="1" dirty="0" smtClean="0"/>
              <a:t> يستعيد غشاء الخلية قدرته على النفاذية الاختيارية والاستقطاب</a:t>
            </a:r>
            <a:r>
              <a:rPr lang="ar-EG" sz="4000" b="1" dirty="0" smtClean="0"/>
              <a:t>.</a:t>
            </a:r>
          </a:p>
          <a:p>
            <a:pPr marL="571500" indent="-571500" algn="justLow" eaLnBrk="1" fontAlgn="auto" hangingPunct="1">
              <a:spcAft>
                <a:spcPts val="0"/>
              </a:spcAft>
              <a:buFont typeface="Wingdings" pitchFamily="2" charset="2"/>
              <a:buChar char="v"/>
              <a:defRPr/>
            </a:pPr>
            <a:r>
              <a:rPr lang="ar-SA" sz="4000" b="1" dirty="0" smtClean="0"/>
              <a:t> هذا الاضطراب الحادث </a:t>
            </a:r>
            <a:r>
              <a:rPr lang="ar-SA" sz="4000" b="1" dirty="0" err="1" smtClean="0"/>
              <a:t>فى</a:t>
            </a:r>
            <a:r>
              <a:rPr lang="ar-SA" sz="4000" b="1" dirty="0" smtClean="0"/>
              <a:t> بقعه معينة وما يتبعه من تغير </a:t>
            </a:r>
            <a:r>
              <a:rPr lang="ar-SA" sz="4000" b="1" dirty="0" err="1" smtClean="0"/>
              <a:t>كهروكيميائى</a:t>
            </a:r>
            <a:r>
              <a:rPr lang="ar-SA" sz="4000" b="1" dirty="0" smtClean="0"/>
              <a:t>  يعتبر مؤثر جديد للمناطق المجاورة فيتكرر حدوث نفس </a:t>
            </a:r>
            <a:r>
              <a:rPr lang="ar-SA" sz="4000" b="1" dirty="0" err="1" smtClean="0"/>
              <a:t>الشئ</a:t>
            </a:r>
            <a:r>
              <a:rPr lang="ar-SA" sz="4000" b="1" dirty="0" smtClean="0"/>
              <a:t>. </a:t>
            </a:r>
            <a:endParaRPr lang="en-US" sz="4000" b="1" dirty="0" smtClean="0">
              <a:cs typeface="Arial" pitchFamily="34" charset="0"/>
            </a:endParaRPr>
          </a:p>
        </p:txBody>
      </p:sp>
    </p:spTree>
    <p:extLst>
      <p:ext uri="{BB962C8B-B14F-4D97-AF65-F5344CB8AC3E}">
        <p14:creationId xmlns:p14="http://schemas.microsoft.com/office/powerpoint/2010/main" val="36618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heel(1)">
                                      <p:cBhvr>
                                        <p:cTn id="7" dur="20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wheel(1)">
                                      <p:cBhvr>
                                        <p:cTn id="12" dur="2000"/>
                                        <p:tgtEl>
                                          <p:spTgt spid="153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subTitle" idx="1"/>
          </p:nvPr>
        </p:nvSpPr>
        <p:spPr>
          <a:xfrm>
            <a:off x="323850" y="333375"/>
            <a:ext cx="8496300" cy="6119813"/>
          </a:xfrm>
        </p:spPr>
        <p:txBody>
          <a:bodyPr rtlCol="1">
            <a:normAutofit/>
          </a:bodyPr>
          <a:lstStyle/>
          <a:p>
            <a:pPr algn="justLow" eaLnBrk="1" fontAlgn="auto" hangingPunct="1">
              <a:spcAft>
                <a:spcPts val="0"/>
              </a:spcAft>
              <a:defRPr/>
            </a:pPr>
            <a:r>
              <a:rPr lang="ar-SA" sz="4000" b="1" dirty="0" err="1" smtClean="0">
                <a:solidFill>
                  <a:schemeClr val="accent5"/>
                </a:solidFill>
              </a:rPr>
              <a:t>أى</a:t>
            </a:r>
            <a:r>
              <a:rPr lang="ar-SA" sz="4000" b="1" dirty="0" smtClean="0">
                <a:solidFill>
                  <a:schemeClr val="accent5"/>
                </a:solidFill>
              </a:rPr>
              <a:t> </a:t>
            </a:r>
            <a:r>
              <a:rPr lang="ar-EG" sz="4000" b="1" dirty="0" smtClean="0">
                <a:solidFill>
                  <a:schemeClr val="accent5"/>
                </a:solidFill>
              </a:rPr>
              <a:t>إ</a:t>
            </a:r>
            <a:r>
              <a:rPr lang="ar-SA" sz="4000" b="1" dirty="0" smtClean="0">
                <a:solidFill>
                  <a:schemeClr val="accent5"/>
                </a:solidFill>
              </a:rPr>
              <a:t>ن السيال </a:t>
            </a:r>
            <a:r>
              <a:rPr lang="ar-SA" sz="4000" b="1" dirty="0" err="1" smtClean="0">
                <a:solidFill>
                  <a:schemeClr val="accent5"/>
                </a:solidFill>
              </a:rPr>
              <a:t>العصبى</a:t>
            </a:r>
            <a:r>
              <a:rPr lang="ar-SA" sz="4000" b="1" dirty="0" smtClean="0">
                <a:solidFill>
                  <a:schemeClr val="accent5"/>
                </a:solidFill>
              </a:rPr>
              <a:t> ينتقل على هيئة موجات ثم إزالة الاستقطاب ثم عودته ثم إزالته.....</a:t>
            </a:r>
            <a:endParaRPr lang="ar-EG" sz="4000" b="1" dirty="0" smtClean="0">
              <a:solidFill>
                <a:schemeClr val="accent5"/>
              </a:solidFill>
            </a:endParaRPr>
          </a:p>
          <a:p>
            <a:pPr algn="justLow" eaLnBrk="1" fontAlgn="auto" hangingPunct="1">
              <a:spcAft>
                <a:spcPts val="0"/>
              </a:spcAft>
              <a:defRPr/>
            </a:pPr>
            <a:r>
              <a:rPr lang="ar-EG" sz="4000" b="1" dirty="0"/>
              <a:t> </a:t>
            </a:r>
            <a:r>
              <a:rPr lang="ar-EG" sz="4000" b="1" dirty="0" smtClean="0"/>
              <a:t>   </a:t>
            </a:r>
            <a:r>
              <a:rPr lang="ar-SA" sz="4000" b="1" dirty="0" smtClean="0">
                <a:solidFill>
                  <a:schemeClr val="accent6"/>
                </a:solidFill>
              </a:rPr>
              <a:t>وهكذا المدة اللازمة لدخول أيونات الصوديوم وخروج أيونات البوتاسيوم تتراوح بين 0.002- 0.003 من الثانية.</a:t>
            </a:r>
            <a:r>
              <a:rPr lang="ar-SA" b="1" dirty="0" smtClean="0">
                <a:solidFill>
                  <a:schemeClr val="accent6"/>
                </a:solidFill>
              </a:rPr>
              <a:t> </a:t>
            </a:r>
            <a:r>
              <a:rPr lang="ar-SA" sz="4000" b="1" dirty="0" smtClean="0">
                <a:solidFill>
                  <a:schemeClr val="accent6"/>
                </a:solidFill>
              </a:rPr>
              <a:t>( انتقالا كهربائيا )</a:t>
            </a:r>
            <a:endParaRPr lang="ar-SA" sz="4000" b="1" u="sng" dirty="0" smtClean="0">
              <a:solidFill>
                <a:schemeClr val="accent6"/>
              </a:solidFill>
            </a:endParaRPr>
          </a:p>
          <a:p>
            <a:pPr algn="justLow" eaLnBrk="1" fontAlgn="auto" hangingPunct="1">
              <a:spcAft>
                <a:spcPts val="0"/>
              </a:spcAft>
              <a:defRPr/>
            </a:pPr>
            <a:endParaRPr lang="en-US" b="1" dirty="0" smtClean="0">
              <a:cs typeface="Arial" pitchFamily="34" charset="0"/>
            </a:endParaRPr>
          </a:p>
        </p:txBody>
      </p:sp>
    </p:spTree>
    <p:extLst>
      <p:ext uri="{BB962C8B-B14F-4D97-AF65-F5344CB8AC3E}">
        <p14:creationId xmlns:p14="http://schemas.microsoft.com/office/powerpoint/2010/main" val="89090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wheel(1)">
                                      <p:cBhvr>
                                        <p:cTn id="7" dur="20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wheel(1)">
                                      <p:cBhvr>
                                        <p:cTn id="12" dur="20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subTitle" idx="1"/>
          </p:nvPr>
        </p:nvSpPr>
        <p:spPr>
          <a:xfrm>
            <a:off x="323850" y="333375"/>
            <a:ext cx="8496300" cy="6119813"/>
          </a:xfrm>
        </p:spPr>
        <p:txBody>
          <a:bodyPr rtlCol="1">
            <a:normAutofit lnSpcReduction="10000"/>
          </a:bodyPr>
          <a:lstStyle/>
          <a:p>
            <a:pPr algn="r" eaLnBrk="1" fontAlgn="auto" hangingPunct="1">
              <a:spcAft>
                <a:spcPts val="0"/>
              </a:spcAft>
              <a:defRPr/>
            </a:pPr>
            <a:r>
              <a:rPr lang="ar-SA" sz="4000" b="1" dirty="0" smtClean="0">
                <a:solidFill>
                  <a:schemeClr val="accent6"/>
                </a:solidFill>
              </a:rPr>
              <a:t>فترة الجموح:</a:t>
            </a:r>
          </a:p>
          <a:p>
            <a:pPr algn="justLow" eaLnBrk="1" fontAlgn="auto" hangingPunct="1">
              <a:spcAft>
                <a:spcPts val="0"/>
              </a:spcAft>
              <a:defRPr/>
            </a:pPr>
            <a:r>
              <a:rPr lang="ar-SA" sz="4000" b="1" dirty="0" smtClean="0">
                <a:solidFill>
                  <a:srgbClr val="00B050"/>
                </a:solidFill>
              </a:rPr>
              <a:t>يلزم مرور فترة بين 0.001  -0.003  من الثانية بعد الانتهاء من نقل سيال </a:t>
            </a:r>
            <a:r>
              <a:rPr lang="ar-SA" sz="4000" b="1" dirty="0" err="1" smtClean="0">
                <a:solidFill>
                  <a:srgbClr val="00B050"/>
                </a:solidFill>
              </a:rPr>
              <a:t>عصبى</a:t>
            </a:r>
            <a:r>
              <a:rPr lang="ar-SA" sz="4000" b="1" dirty="0" smtClean="0">
                <a:solidFill>
                  <a:srgbClr val="00B050"/>
                </a:solidFill>
              </a:rPr>
              <a:t> </a:t>
            </a:r>
            <a:r>
              <a:rPr lang="ar-SA" sz="4000" b="1" dirty="0" err="1" smtClean="0">
                <a:solidFill>
                  <a:srgbClr val="00B050"/>
                </a:solidFill>
              </a:rPr>
              <a:t>فى</a:t>
            </a:r>
            <a:r>
              <a:rPr lang="ar-SA" sz="4000" b="1" dirty="0" smtClean="0">
                <a:solidFill>
                  <a:srgbClr val="00B050"/>
                </a:solidFill>
              </a:rPr>
              <a:t> منطقة معينة من غشاء الخلية  ليتم نقل سيال </a:t>
            </a:r>
            <a:r>
              <a:rPr lang="ar-SA" sz="4000" b="1" dirty="0" err="1" smtClean="0">
                <a:solidFill>
                  <a:srgbClr val="00B050"/>
                </a:solidFill>
              </a:rPr>
              <a:t>عصبى</a:t>
            </a:r>
            <a:r>
              <a:rPr lang="ar-SA" sz="4000" b="1" dirty="0" smtClean="0">
                <a:solidFill>
                  <a:srgbClr val="00B050"/>
                </a:solidFill>
              </a:rPr>
              <a:t> جديد. </a:t>
            </a:r>
            <a:endParaRPr lang="ar-EG" sz="4000" b="1" dirty="0" smtClean="0">
              <a:solidFill>
                <a:srgbClr val="00B050"/>
              </a:solidFill>
            </a:endParaRPr>
          </a:p>
          <a:p>
            <a:pPr algn="justLow" eaLnBrk="1" fontAlgn="auto" hangingPunct="1">
              <a:spcAft>
                <a:spcPts val="0"/>
              </a:spcAft>
              <a:defRPr/>
            </a:pPr>
            <a:r>
              <a:rPr lang="ar-EG" sz="4000" b="1" dirty="0"/>
              <a:t> </a:t>
            </a:r>
            <a:r>
              <a:rPr lang="ar-EG" sz="4000" b="1" dirty="0" smtClean="0"/>
              <a:t>    </a:t>
            </a:r>
            <a:r>
              <a:rPr lang="ar-SA" sz="4000" b="1" dirty="0" smtClean="0"/>
              <a:t>وفيها تبذل الخلية طاقة للقيام بالنقل النشط لأيونات الصوديوم خارج الخلية ويستعيد الغشاء خواصه </a:t>
            </a:r>
            <a:r>
              <a:rPr lang="ar-SA" sz="4000" b="1" dirty="0" err="1" smtClean="0"/>
              <a:t>فى</a:t>
            </a:r>
            <a:r>
              <a:rPr lang="ar-SA" sz="4000" b="1" dirty="0" smtClean="0"/>
              <a:t> وقت الراحة.</a:t>
            </a:r>
            <a:r>
              <a:rPr lang="ar-SA" dirty="0" smtClean="0"/>
              <a:t> </a:t>
            </a:r>
            <a:endParaRPr lang="en-US" dirty="0" smtClean="0">
              <a:cs typeface="Arial" pitchFamily="34" charset="0"/>
            </a:endParaRPr>
          </a:p>
        </p:txBody>
      </p:sp>
    </p:spTree>
    <p:extLst>
      <p:ext uri="{BB962C8B-B14F-4D97-AF65-F5344CB8AC3E}">
        <p14:creationId xmlns:p14="http://schemas.microsoft.com/office/powerpoint/2010/main" val="428269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wheel(1)">
                                      <p:cBhvr>
                                        <p:cTn id="7" dur="2000"/>
                                        <p:tgtEl>
                                          <p:spTgt spid="174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wheel(1)">
                                      <p:cBhvr>
                                        <p:cTn id="12" dur="20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323850" y="333375"/>
            <a:ext cx="8496300" cy="6119813"/>
          </a:xfrm>
        </p:spPr>
        <p:txBody>
          <a:bodyPr rtlCol="1">
            <a:normAutofit/>
          </a:bodyPr>
          <a:lstStyle/>
          <a:p>
            <a:pPr algn="r" eaLnBrk="1" fontAlgn="auto" hangingPunct="1">
              <a:spcAft>
                <a:spcPts val="0"/>
              </a:spcAft>
              <a:defRPr/>
            </a:pPr>
            <a:r>
              <a:rPr lang="ar-SA" sz="4000" b="1" u="sng" dirty="0" smtClean="0">
                <a:solidFill>
                  <a:schemeClr val="accent6">
                    <a:lumMod val="60000"/>
                    <a:lumOff val="40000"/>
                  </a:schemeClr>
                </a:solidFill>
              </a:rPr>
              <a:t>ب) الانتقال خلال التشابكات العصبية</a:t>
            </a:r>
            <a:r>
              <a:rPr lang="ar-SA" sz="4000" b="1" dirty="0" smtClean="0">
                <a:solidFill>
                  <a:schemeClr val="accent6">
                    <a:lumMod val="60000"/>
                    <a:lumOff val="40000"/>
                  </a:schemeClr>
                </a:solidFill>
              </a:rPr>
              <a:t> </a:t>
            </a:r>
            <a:endParaRPr lang="en-US" sz="4000" b="1" u="sng" dirty="0" smtClean="0">
              <a:solidFill>
                <a:schemeClr val="accent6">
                  <a:lumMod val="60000"/>
                  <a:lumOff val="40000"/>
                </a:schemeClr>
              </a:solidFill>
              <a:cs typeface="Arial" pitchFamily="34" charset="0"/>
            </a:endParaRPr>
          </a:p>
          <a:p>
            <a:pPr algn="r" eaLnBrk="1" fontAlgn="auto" hangingPunct="1">
              <a:spcAft>
                <a:spcPts val="0"/>
              </a:spcAft>
              <a:defRPr/>
            </a:pPr>
            <a:r>
              <a:rPr lang="ar-SA" sz="4000" b="1" u="sng" dirty="0" smtClean="0"/>
              <a:t>تشريحياً:</a:t>
            </a:r>
          </a:p>
          <a:p>
            <a:pPr algn="justLow" eaLnBrk="1" fontAlgn="auto" hangingPunct="1">
              <a:spcAft>
                <a:spcPts val="0"/>
              </a:spcAft>
              <a:defRPr/>
            </a:pPr>
            <a:r>
              <a:rPr lang="ar-SA" sz="4000" b="1" dirty="0" smtClean="0"/>
              <a:t> </a:t>
            </a:r>
            <a:r>
              <a:rPr lang="ar-SA" sz="4000" b="1" dirty="0" smtClean="0">
                <a:solidFill>
                  <a:schemeClr val="accent1">
                    <a:lumMod val="75000"/>
                  </a:schemeClr>
                </a:solidFill>
              </a:rPr>
              <a:t>هو المكان الذى تقع فيه التفرعات النهائية لمحور خلية عصبية قريبة جداً من زوائد </a:t>
            </a:r>
            <a:r>
              <a:rPr lang="ar-SA" sz="4000" b="1" dirty="0" err="1" smtClean="0">
                <a:solidFill>
                  <a:schemeClr val="accent1">
                    <a:lumMod val="75000"/>
                  </a:schemeClr>
                </a:solidFill>
              </a:rPr>
              <a:t>شجيرية</a:t>
            </a:r>
            <a:r>
              <a:rPr lang="ar-SA" sz="4000" b="1" dirty="0" smtClean="0">
                <a:solidFill>
                  <a:schemeClr val="accent1">
                    <a:lumMod val="75000"/>
                  </a:schemeClr>
                </a:solidFill>
              </a:rPr>
              <a:t> لخلية عصبية أخرى مجاورة.</a:t>
            </a:r>
            <a:r>
              <a:rPr lang="ar-SA" dirty="0" smtClean="0">
                <a:solidFill>
                  <a:schemeClr val="accent1">
                    <a:lumMod val="75000"/>
                  </a:schemeClr>
                </a:solidFill>
              </a:rPr>
              <a:t> </a:t>
            </a:r>
            <a:r>
              <a:rPr lang="ar-SA" sz="4000" b="1" dirty="0" smtClean="0">
                <a:solidFill>
                  <a:schemeClr val="accent1">
                    <a:lumMod val="75000"/>
                  </a:schemeClr>
                </a:solidFill>
              </a:rPr>
              <a:t>( انتقالا كيميائيا </a:t>
            </a:r>
            <a:r>
              <a:rPr lang="ar-SA" sz="4000" b="1" dirty="0" smtClean="0"/>
              <a:t>)</a:t>
            </a:r>
            <a:endParaRPr lang="en-US" sz="4000" b="1" dirty="0" smtClean="0">
              <a:cs typeface="Arial" pitchFamily="34" charset="0"/>
            </a:endParaRPr>
          </a:p>
        </p:txBody>
      </p:sp>
    </p:spTree>
    <p:extLst>
      <p:ext uri="{BB962C8B-B14F-4D97-AF65-F5344CB8AC3E}">
        <p14:creationId xmlns:p14="http://schemas.microsoft.com/office/powerpoint/2010/main" val="39738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down)">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barn(inVertical)">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heel(1)">
                                      <p:cBhvr>
                                        <p:cTn id="17" dur="20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4000" b="1" dirty="0">
                <a:solidFill>
                  <a:schemeClr val="accent1">
                    <a:lumMod val="75000"/>
                  </a:schemeClr>
                </a:solidFill>
              </a:rPr>
              <a:t>تأثير المخدرات على الجهاز العصبي:</a:t>
            </a:r>
            <a:r>
              <a:rPr lang="ar-SA" sz="3600" dirty="0">
                <a:solidFill>
                  <a:schemeClr val="accent1">
                    <a:lumMod val="75000"/>
                  </a:schemeClr>
                </a:solidFill>
              </a:rPr>
              <a:t> </a:t>
            </a:r>
          </a:p>
          <a:p>
            <a:pPr algn="justLow" eaLnBrk="1" hangingPunct="1">
              <a:spcBef>
                <a:spcPct val="50000"/>
              </a:spcBef>
            </a:pPr>
            <a:r>
              <a:rPr lang="ar-SA" sz="3600" b="1" dirty="0">
                <a:solidFill>
                  <a:schemeClr val="accent5"/>
                </a:solidFill>
                <a:latin typeface="Verdana" pitchFamily="34" charset="0"/>
              </a:rPr>
              <a:t>تعمل الكحول والمخدرات على احداث خلل </a:t>
            </a:r>
            <a:r>
              <a:rPr lang="ar-SA" sz="3600" b="1" dirty="0" err="1">
                <a:solidFill>
                  <a:schemeClr val="accent5"/>
                </a:solidFill>
                <a:latin typeface="Verdana" pitchFamily="34" charset="0"/>
              </a:rPr>
              <a:t>وتشويشات</a:t>
            </a:r>
            <a:r>
              <a:rPr lang="ar-SA" sz="3600" b="1" dirty="0">
                <a:solidFill>
                  <a:schemeClr val="accent5"/>
                </a:solidFill>
                <a:latin typeface="Verdana" pitchFamily="34" charset="0"/>
              </a:rPr>
              <a:t> في التشابكات العصبية.</a:t>
            </a:r>
          </a:p>
          <a:p>
            <a:pPr algn="justLow" eaLnBrk="1" hangingPunct="1">
              <a:spcBef>
                <a:spcPct val="50000"/>
              </a:spcBef>
            </a:pPr>
            <a:r>
              <a:rPr lang="ar-EG" sz="3600" b="1" dirty="0" smtClean="0">
                <a:latin typeface="Verdana" pitchFamily="34" charset="0"/>
              </a:rPr>
              <a:t>و</a:t>
            </a:r>
            <a:r>
              <a:rPr lang="ar-SA" sz="3600" b="1" dirty="0" smtClean="0">
                <a:latin typeface="Verdana" pitchFamily="34" charset="0"/>
              </a:rPr>
              <a:t>يمكن </a:t>
            </a:r>
            <a:r>
              <a:rPr lang="ar-SA" sz="3600" b="1" dirty="0">
                <a:latin typeface="Verdana" pitchFamily="34" charset="0"/>
              </a:rPr>
              <a:t>تقسيم المخدرات من حيث تأثيرها الى اربعة مجموعات:</a:t>
            </a:r>
          </a:p>
          <a:p>
            <a:pPr algn="justLow" eaLnBrk="1" hangingPunct="1">
              <a:spcBef>
                <a:spcPct val="50000"/>
              </a:spcBef>
              <a:buFontTx/>
              <a:buAutoNum type="arabicPeriod"/>
            </a:pPr>
            <a:r>
              <a:rPr lang="ar-SA" sz="3600" b="1" dirty="0">
                <a:solidFill>
                  <a:schemeClr val="accent5"/>
                </a:solidFill>
                <a:latin typeface="Verdana" pitchFamily="34" charset="0"/>
              </a:rPr>
              <a:t>المخدرات المنبهة : </a:t>
            </a:r>
            <a:r>
              <a:rPr lang="ar-SA" sz="3600" b="1" dirty="0">
                <a:latin typeface="Verdana" pitchFamily="34" charset="0"/>
              </a:rPr>
              <a:t>تزيد الاحساس بالتنبيه والنشاط ومنها الكوكائين , </a:t>
            </a:r>
            <a:r>
              <a:rPr lang="ar-SA" sz="3600" b="1" dirty="0" err="1">
                <a:latin typeface="Verdana" pitchFamily="34" charset="0"/>
              </a:rPr>
              <a:t>الامفيتامينات</a:t>
            </a:r>
            <a:r>
              <a:rPr lang="ar-SA" sz="3600" b="1" dirty="0">
                <a:latin typeface="Verdana" pitchFamily="34" charset="0"/>
              </a:rPr>
              <a:t>، </a:t>
            </a:r>
            <a:r>
              <a:rPr lang="ar-SA" sz="3600" b="1" dirty="0" err="1">
                <a:latin typeface="Verdana" pitchFamily="34" charset="0"/>
              </a:rPr>
              <a:t>الكفائين</a:t>
            </a:r>
            <a:r>
              <a:rPr lang="ar-SA" sz="3600" b="1" dirty="0">
                <a:latin typeface="Verdana" pitchFamily="34" charset="0"/>
              </a:rPr>
              <a:t>، والنيكوتين.</a:t>
            </a:r>
          </a:p>
          <a:p>
            <a:pPr algn="justLow" eaLnBrk="1" hangingPunct="1">
              <a:spcBef>
                <a:spcPct val="50000"/>
              </a:spcBef>
              <a:buFontTx/>
              <a:buAutoNum type="arabicPeriod"/>
            </a:pPr>
            <a:r>
              <a:rPr lang="ar-SA" sz="3600" b="1" dirty="0">
                <a:solidFill>
                  <a:schemeClr val="accent5"/>
                </a:solidFill>
                <a:latin typeface="Verdana" pitchFamily="34" charset="0"/>
              </a:rPr>
              <a:t>المخدرات المهدئة</a:t>
            </a:r>
            <a:r>
              <a:rPr lang="ar-SA" sz="3600" b="1" dirty="0">
                <a:solidFill>
                  <a:srgbClr val="FFFF00"/>
                </a:solidFill>
                <a:latin typeface="Verdana" pitchFamily="34" charset="0"/>
              </a:rPr>
              <a:t>:</a:t>
            </a:r>
            <a:r>
              <a:rPr lang="ar-SA" sz="3600" b="1" dirty="0">
                <a:latin typeface="Verdana" pitchFamily="34" charset="0"/>
              </a:rPr>
              <a:t> تبطء عملية نقل السيالات العصبية لذلك فانه تولد الاحساس بالهدوء والراحة . مثل الهيروين.</a:t>
            </a:r>
          </a:p>
        </p:txBody>
      </p:sp>
    </p:spTree>
    <p:extLst>
      <p:ext uri="{BB962C8B-B14F-4D97-AF65-F5344CB8AC3E}">
        <p14:creationId xmlns:p14="http://schemas.microsoft.com/office/powerpoint/2010/main" val="198996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arn(inVertical)">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266">
                                            <p:txEl>
                                              <p:pRg st="1" end="1"/>
                                            </p:txEl>
                                          </p:spTgt>
                                        </p:tgtEl>
                                        <p:attrNameLst>
                                          <p:attrName>style.visibility</p:attrName>
                                        </p:attrNameLst>
                                      </p:cBhvr>
                                      <p:to>
                                        <p:strVal val="visible"/>
                                      </p:to>
                                    </p:set>
                                    <p:animEffect transition="in" filter="wipe(down)">
                                      <p:cBhvr>
                                        <p:cTn id="12" dur="500"/>
                                        <p:tgtEl>
                                          <p:spTgt spid="112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1266">
                                            <p:txEl>
                                              <p:pRg st="2" end="2"/>
                                            </p:txEl>
                                          </p:spTgt>
                                        </p:tgtEl>
                                        <p:attrNameLst>
                                          <p:attrName>style.visibility</p:attrName>
                                        </p:attrNameLst>
                                      </p:cBhvr>
                                      <p:to>
                                        <p:strVal val="visible"/>
                                      </p:to>
                                    </p:set>
                                    <p:animEffect transition="in" filter="fade">
                                      <p:cBhvr>
                                        <p:cTn id="17" dur="1000"/>
                                        <p:tgtEl>
                                          <p:spTgt spid="11266">
                                            <p:txEl>
                                              <p:pRg st="2" end="2"/>
                                            </p:txEl>
                                          </p:spTgt>
                                        </p:tgtEl>
                                      </p:cBhvr>
                                    </p:animEffect>
                                    <p:anim calcmode="lin" valueType="num">
                                      <p:cBhvr>
                                        <p:cTn id="18" dur="10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26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1266">
                                            <p:txEl>
                                              <p:pRg st="3" end="3"/>
                                            </p:txEl>
                                          </p:spTgt>
                                        </p:tgtEl>
                                        <p:attrNameLst>
                                          <p:attrName>style.visibility</p:attrName>
                                        </p:attrNameLst>
                                      </p:cBhvr>
                                      <p:to>
                                        <p:strVal val="visible"/>
                                      </p:to>
                                    </p:set>
                                    <p:animEffect transition="in" filter="wipe(down)">
                                      <p:cBhvr>
                                        <p:cTn id="24" dur="500"/>
                                        <p:tgtEl>
                                          <p:spTgt spid="1126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11266">
                                            <p:txEl>
                                              <p:pRg st="4" end="4"/>
                                            </p:txEl>
                                          </p:spTgt>
                                        </p:tgtEl>
                                        <p:attrNameLst>
                                          <p:attrName>style.visibility</p:attrName>
                                        </p:attrNameLst>
                                      </p:cBhvr>
                                      <p:to>
                                        <p:strVal val="visible"/>
                                      </p:to>
                                    </p:set>
                                    <p:animEffect transition="in" filter="wheel(1)">
                                      <p:cBhvr>
                                        <p:cTn id="29" dur="2000"/>
                                        <p:tgtEl>
                                          <p:spTgt spid="11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1025</Words>
  <Application>Microsoft Office PowerPoint</Application>
  <PresentationFormat>On-screen Show (4:3)</PresentationFormat>
  <Paragraphs>131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تشريح الجهاز العصبي ووظائفه</vt:lpstr>
      <vt:lpstr>PowerPoint Presentation</vt:lpstr>
      <vt:lpstr>PowerPoint Presentation</vt:lpstr>
      <vt:lpstr>أ- الدماغ:</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291</cp:revision>
  <dcterms:created xsi:type="dcterms:W3CDTF">2014-07-12T08:41:45Z</dcterms:created>
  <dcterms:modified xsi:type="dcterms:W3CDTF">2020-03-31T17:49:03Z</dcterms:modified>
</cp:coreProperties>
</file>